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23"/>
  </p:notesMasterIdLst>
  <p:sldIdLst>
    <p:sldId id="273" r:id="rId2"/>
    <p:sldId id="274" r:id="rId3"/>
    <p:sldId id="276" r:id="rId4"/>
    <p:sldId id="275" r:id="rId5"/>
    <p:sldId id="277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09"/>
  </p:normalViewPr>
  <p:slideViewPr>
    <p:cSldViewPr snapToGrid="0" snapToObjects="1">
      <p:cViewPr varScale="1">
        <p:scale>
          <a:sx n="93" d="100"/>
          <a:sy n="93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58019-286D-FC4D-A119-C61A67B4C5D6}" type="datetimeFigureOut">
              <a:rPr lang="it-IT" smtClean="0"/>
              <a:t>22/12/17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4B4A0-5FFA-E346-A08B-32AB5C04103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9746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4B4A0-5FFA-E346-A08B-32AB5C04103C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765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19EA-319D-3D46-8855-7C53A2295B74}" type="datetimeFigureOut">
              <a:rPr lang="it-IT" smtClean="0"/>
              <a:t>22/12/17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B6E-B60B-804F-83A2-2BD276FF6020}" type="slidenum">
              <a:rPr lang="it-IT" smtClean="0"/>
              <a:t>‹n.›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19EA-319D-3D46-8855-7C53A2295B74}" type="datetimeFigureOut">
              <a:rPr lang="it-IT" smtClean="0"/>
              <a:t>22/12/17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B6E-B60B-804F-83A2-2BD276FF6020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19EA-319D-3D46-8855-7C53A2295B74}" type="datetimeFigureOut">
              <a:rPr lang="it-IT" smtClean="0"/>
              <a:t>22/12/17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B6E-B60B-804F-83A2-2BD276FF6020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19EA-319D-3D46-8855-7C53A2295B74}" type="datetimeFigureOut">
              <a:rPr lang="it-IT" smtClean="0"/>
              <a:t>22/12/17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B6E-B60B-804F-83A2-2BD276FF6020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19EA-319D-3D46-8855-7C53A2295B74}" type="datetimeFigureOut">
              <a:rPr lang="it-IT" smtClean="0"/>
              <a:t>22/12/17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B6E-B60B-804F-83A2-2BD276FF6020}" type="slidenum">
              <a:rPr lang="it-IT" smtClean="0"/>
              <a:t>‹n.›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19EA-319D-3D46-8855-7C53A2295B74}" type="datetimeFigureOut">
              <a:rPr lang="it-IT" smtClean="0"/>
              <a:t>22/12/17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B6E-B60B-804F-83A2-2BD276FF6020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19EA-319D-3D46-8855-7C53A2295B74}" type="datetimeFigureOut">
              <a:rPr lang="it-IT" smtClean="0"/>
              <a:t>22/12/17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B6E-B60B-804F-83A2-2BD276FF6020}" type="slidenum">
              <a:rPr lang="it-IT" smtClean="0"/>
              <a:t>‹n.›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19EA-319D-3D46-8855-7C53A2295B74}" type="datetimeFigureOut">
              <a:rPr lang="it-IT" smtClean="0"/>
              <a:t>22/12/17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B6E-B60B-804F-83A2-2BD276FF6020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19EA-319D-3D46-8855-7C53A2295B74}" type="datetimeFigureOut">
              <a:rPr lang="it-IT" smtClean="0"/>
              <a:t>22/12/17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B6E-B60B-804F-83A2-2BD276FF6020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19EA-319D-3D46-8855-7C53A2295B74}" type="datetimeFigureOut">
              <a:rPr lang="it-IT" smtClean="0"/>
              <a:t>22/12/17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it-I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B6E-B60B-804F-83A2-2BD276FF6020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A2119EA-319D-3D46-8855-7C53A2295B74}" type="datetimeFigureOut">
              <a:rPr lang="it-IT" smtClean="0"/>
              <a:t>22/12/17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B6E-B60B-804F-83A2-2BD276FF6020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A2119EA-319D-3D46-8855-7C53A2295B74}" type="datetimeFigureOut">
              <a:rPr lang="it-IT" smtClean="0"/>
              <a:t>22/12/17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F4B7B6E-B60B-804F-83A2-2BD276FF602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643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9FeTK7ZXmVI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ClrTx/>
              <a:buNone/>
              <a:defRPr/>
            </a:pPr>
            <a:r>
              <a:rPr lang="it-IT" sz="2400" b="1" dirty="0"/>
              <a:t>Alan </a:t>
            </a:r>
            <a:r>
              <a:rPr lang="it-IT" sz="2400" b="1" dirty="0" err="1"/>
              <a:t>Fogel</a:t>
            </a:r>
            <a:r>
              <a:rPr lang="it-IT" sz="2400" b="1" dirty="0"/>
              <a:t> </a:t>
            </a:r>
            <a:endParaRPr lang="it-IT" sz="2400" b="1" dirty="0" smtClean="0"/>
          </a:p>
          <a:p>
            <a:pPr marL="0" indent="0" algn="ctr">
              <a:spcBef>
                <a:spcPts val="0"/>
              </a:spcBef>
              <a:buClrTx/>
              <a:buNone/>
              <a:defRPr/>
            </a:pPr>
            <a:r>
              <a:rPr lang="it-IT" sz="2400" b="1" dirty="0" smtClean="0"/>
              <a:t>I processi di co-regolazione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Contrario all’uso del termine intersoggettività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evoca una separatezza individuale mentre per </a:t>
            </a:r>
            <a:r>
              <a:rPr lang="it-IT" sz="2400" dirty="0" err="1" smtClean="0"/>
              <a:t>F</a:t>
            </a:r>
            <a:r>
              <a:rPr lang="it-IT" sz="2400" dirty="0" smtClean="0"/>
              <a:t>. ogni persona si sviluppo solo in relazione agli altri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Focus sulla dinamica del processo di comunicazione interpersonale  md-bambino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/>
              <a:t>	</a:t>
            </a:r>
            <a:r>
              <a:rPr lang="it-IT" sz="2400" dirty="0" smtClean="0"/>
              <a:t>				↓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/>
              <a:t>	</a:t>
            </a:r>
            <a:r>
              <a:rPr lang="it-IT" sz="2400" dirty="0" smtClean="0"/>
              <a:t>mette in evidenza due elementi chiave </a:t>
            </a:r>
            <a:r>
              <a:rPr lang="it-IT" sz="2400" dirty="0"/>
              <a:t>della </a:t>
            </a:r>
            <a:r>
              <a:rPr lang="it-IT" sz="2400" dirty="0" smtClean="0"/>
              <a:t>dinamica </a:t>
            </a:r>
            <a:r>
              <a:rPr lang="it-IT" sz="2400" dirty="0"/>
              <a:t>di sviluppo della </a:t>
            </a:r>
            <a:r>
              <a:rPr lang="it-IT" sz="2400" dirty="0" smtClean="0"/>
              <a:t>relazione</a:t>
            </a:r>
            <a:endParaRPr lang="it-IT" sz="2400" dirty="0"/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it-IT" sz="2400" dirty="0"/>
              <a:t>l'adattamento </a:t>
            </a:r>
            <a:r>
              <a:rPr lang="it-IT" sz="2400" dirty="0" smtClean="0"/>
              <a:t>continuo </a:t>
            </a:r>
            <a:r>
              <a:rPr lang="it-IT" sz="2400" dirty="0"/>
              <a:t>al comportamento dell'altro non solo da parte della madre </a:t>
            </a:r>
            <a:r>
              <a:rPr lang="it-IT" sz="2400" dirty="0" smtClean="0"/>
              <a:t>(</a:t>
            </a:r>
            <a:r>
              <a:rPr lang="it-IT" sz="2400" dirty="0"/>
              <a:t>adattamento fatto di </a:t>
            </a:r>
            <a:r>
              <a:rPr lang="it-IT" sz="2400" dirty="0" smtClean="0"/>
              <a:t>aggiustamenti </a:t>
            </a:r>
            <a:r>
              <a:rPr lang="it-IT" sz="2400" dirty="0"/>
              <a:t>posturali, modulazioni della direzione dello sguardo, piccole </a:t>
            </a:r>
            <a:r>
              <a:rPr lang="it-IT" sz="2400" dirty="0" smtClean="0"/>
              <a:t>variazioni </a:t>
            </a:r>
            <a:r>
              <a:rPr lang="it-IT" sz="2400" dirty="0"/>
              <a:t>nei gesti e nelle azioni facciali e vocali che esprimono una </a:t>
            </a:r>
            <a:r>
              <a:rPr lang="it-IT" sz="2400" dirty="0" smtClean="0"/>
              <a:t>regolazione </a:t>
            </a:r>
            <a:r>
              <a:rPr lang="it-IT" sz="2400" dirty="0"/>
              <a:t>di emozioni e azioni in relazione a quelle del </a:t>
            </a:r>
            <a:r>
              <a:rPr lang="it-IT" sz="2400" dirty="0" smtClean="0"/>
              <a:t>partner). </a:t>
            </a: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it-IT" sz="2400" dirty="0"/>
              <a:t>Il secondo aspetto riguarda la "</a:t>
            </a:r>
            <a:r>
              <a:rPr lang="it-IT" sz="2400" dirty="0" err="1"/>
              <a:t>creativita</a:t>
            </a:r>
            <a:r>
              <a:rPr lang="it-IT" sz="2400" dirty="0"/>
              <a:t>̀" </a:t>
            </a:r>
            <a:r>
              <a:rPr lang="it-IT" sz="2400" dirty="0" smtClean="0"/>
              <a:t>del processo </a:t>
            </a:r>
            <a:r>
              <a:rPr lang="it-IT" sz="2400" dirty="0"/>
              <a:t>di "</a:t>
            </a:r>
            <a:r>
              <a:rPr lang="it-IT" sz="2400" dirty="0" smtClean="0"/>
              <a:t>co-regolazione” delle espressioni emozionali e dei comportamenti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Si determinano emozioni e sequenze di azioni condivise </a:t>
            </a:r>
            <a:r>
              <a:rPr lang="it-IT" sz="2400" dirty="0"/>
              <a:t>che possono facilmente </a:t>
            </a:r>
            <a:r>
              <a:rPr lang="it-IT" sz="2400" dirty="0" smtClean="0"/>
              <a:t>stabilizzarsi come pattern di comunicazione nell’ ambito della diade</a:t>
            </a:r>
            <a:r>
              <a:rPr lang="it-IT" sz="2400" dirty="0"/>
              <a:t>.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  <a:defRPr/>
            </a:pPr>
            <a:endParaRPr lang="it-IT" sz="2400" dirty="0"/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  <a:defRPr/>
            </a:pPr>
            <a:endParaRPr lang="it-IT" sz="2400" dirty="0"/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</p:txBody>
      </p:sp>
      <p:sp>
        <p:nvSpPr>
          <p:cNvPr id="2" name="Callout con freccia in giù 1"/>
          <p:cNvSpPr/>
          <p:nvPr/>
        </p:nvSpPr>
        <p:spPr>
          <a:xfrm>
            <a:off x="2715491" y="692728"/>
            <a:ext cx="3144982" cy="720436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49723"/>
            </a:avLst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3514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/>
              <a:t>Processo di regolazione interattiva →bidirezionale: il comportamento di ogni persona è influenzato dal partner.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dirty="0" smtClean="0"/>
              <a:t>Autoregolazione</a:t>
            </a:r>
            <a:r>
              <a:rPr lang="it-IT" sz="2400" dirty="0" smtClean="0"/>
              <a:t>: capacità di ogni essere vivente di auto-organizzarsi monitorando e regolando i livelli di attivazione ed espressione emotiva.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Es.</a:t>
            </a:r>
            <a:r>
              <a:rPr lang="it-IT" sz="2400" dirty="0"/>
              <a:t> </a:t>
            </a:r>
            <a:r>
              <a:rPr lang="it-IT" sz="2400" dirty="0" smtClean="0"/>
              <a:t>distogliere lo sguardo</a:t>
            </a:r>
            <a:r>
              <a:rPr lang="it-IT" sz="2400" dirty="0"/>
              <a:t>, l'inibizione dell'</a:t>
            </a:r>
            <a:r>
              <a:rPr lang="it-IT" sz="2400" dirty="0" err="1"/>
              <a:t>espressivita</a:t>
            </a:r>
            <a:r>
              <a:rPr lang="it-IT" sz="2400" dirty="0"/>
              <a:t>̀ facciale, il succhiarsi la </a:t>
            </a:r>
            <a:r>
              <a:rPr lang="it-IT" sz="2400" dirty="0" smtClean="0"/>
              <a:t>mano, </a:t>
            </a:r>
            <a:r>
              <a:rPr lang="it-IT" sz="2400" dirty="0"/>
              <a:t>il </a:t>
            </a:r>
            <a:r>
              <a:rPr lang="it-IT" sz="2400" dirty="0" smtClean="0"/>
              <a:t>toccarsi </a:t>
            </a:r>
            <a:r>
              <a:rPr lang="it-IT" sz="2400" dirty="0"/>
              <a:t>parti del corpo sono </a:t>
            </a:r>
            <a:r>
              <a:rPr lang="it-IT" sz="2400" dirty="0" smtClean="0"/>
              <a:t>di </a:t>
            </a:r>
            <a:r>
              <a:rPr lang="it-IT" sz="2400" dirty="0"/>
              <a:t>strategie </a:t>
            </a:r>
            <a:r>
              <a:rPr lang="it-IT" sz="2400" dirty="0" err="1"/>
              <a:t>autoregolatorie</a:t>
            </a:r>
            <a:r>
              <a:rPr lang="it-IT" sz="2400" dirty="0"/>
              <a:t> </a:t>
            </a:r>
            <a:r>
              <a:rPr lang="it-IT" sz="2400" dirty="0" smtClean="0"/>
              <a:t>per </a:t>
            </a:r>
            <a:r>
              <a:rPr lang="it-IT" sz="2400" dirty="0"/>
              <a:t>abbassare il </a:t>
            </a:r>
            <a:r>
              <a:rPr lang="it-IT" sz="2400" dirty="0" smtClean="0"/>
              <a:t>livello</a:t>
            </a:r>
            <a:r>
              <a:rPr lang="it-IT" sz="2400" dirty="0"/>
              <a:t>. di </a:t>
            </a:r>
            <a:r>
              <a:rPr lang="it-IT" sz="2400" dirty="0" smtClean="0"/>
              <a:t>attivazione </a:t>
            </a:r>
            <a:r>
              <a:rPr lang="it-IT" sz="2400" dirty="0"/>
              <a:t>fin dai primi mesi di vita. </a:t>
            </a:r>
            <a:endParaRPr lang="it-IT" sz="2400" dirty="0" smtClean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Modi e capacità di ciascuno di autoregolarsi influenza il processo di regolazione reciproca (ma ne sono anche influenzate).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Es. analisi di un filmato di </a:t>
            </a:r>
            <a:r>
              <a:rPr lang="it-IT" sz="2400" dirty="0" err="1" smtClean="0"/>
              <a:t>Elliot</a:t>
            </a:r>
            <a:r>
              <a:rPr lang="it-IT" sz="2400" dirty="0" smtClean="0"/>
              <a:t> (5 settimane) interazione con 3 partner differenti (Madre, studentessa e </a:t>
            </a:r>
            <a:r>
              <a:rPr lang="it-IT" sz="2400" dirty="0" err="1" smtClean="0"/>
              <a:t>Beebe</a:t>
            </a:r>
            <a:r>
              <a:rPr lang="it-IT" sz="2400" dirty="0" smtClean="0"/>
              <a:t>) </a:t>
            </a:r>
          </a:p>
          <a:p>
            <a:pPr>
              <a:spcBef>
                <a:spcPts val="0"/>
              </a:spcBef>
              <a:buClrTx/>
              <a:defRPr/>
            </a:pPr>
            <a:r>
              <a:rPr lang="it-IT" sz="2400" dirty="0" smtClean="0"/>
              <a:t>Madre dondolava con volto inespressivo</a:t>
            </a:r>
            <a:r>
              <a:rPr lang="it-IT" sz="2400" dirty="0"/>
              <a:t> </a:t>
            </a:r>
            <a:r>
              <a:rPr lang="it-IT" sz="2400" dirty="0" smtClean="0"/>
              <a:t>→E. agitato e assenza di contatto visivo. </a:t>
            </a:r>
          </a:p>
          <a:p>
            <a:pPr>
              <a:spcBef>
                <a:spcPts val="0"/>
              </a:spcBef>
              <a:buClrTx/>
              <a:defRPr/>
            </a:pPr>
            <a:r>
              <a:rPr lang="it-IT" sz="2400" dirty="0" smtClean="0"/>
              <a:t>Studentessa sorrideva senza però riuscire a sintonizzarsi con espressione corrucciata →E. dopo breve contatto visivo a ripreso a piangere.</a:t>
            </a:r>
          </a:p>
          <a:p>
            <a:pPr>
              <a:spcBef>
                <a:spcPts val="0"/>
              </a:spcBef>
              <a:buClrTx/>
              <a:defRPr/>
            </a:pPr>
            <a:r>
              <a:rPr lang="it-IT" sz="2400" dirty="0" err="1" smtClean="0"/>
              <a:t>Beebe</a:t>
            </a:r>
            <a:r>
              <a:rPr lang="it-IT" sz="2400" dirty="0" smtClean="0"/>
              <a:t> sintonizza attraverso la voca con il pianto del bambino, riuscendo a modularlo.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89865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/>
              <a:t>Intersoggettività: quello che accade tra due menti.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/>
              <a:t>	</a:t>
            </a:r>
            <a:r>
              <a:rPr lang="it-IT" sz="2400" dirty="0" smtClean="0"/>
              <a:t>		↓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/>
              <a:t>Incluse tutte le forme di regolazione interattiva, anche quelle negative, conflittuali, disturbate.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err="1" smtClean="0"/>
              <a:t>B.→varietà</a:t>
            </a:r>
            <a:r>
              <a:rPr lang="it-IT" sz="2400" dirty="0" smtClean="0"/>
              <a:t> nelle esperienze di intersoggettività: forme di similitudine o complementarietà.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dirty="0"/>
          </a:p>
          <a:p>
            <a:pPr>
              <a:spcBef>
                <a:spcPts val="0"/>
              </a:spcBef>
              <a:buClrTx/>
              <a:defRPr/>
            </a:pPr>
            <a:r>
              <a:rPr lang="it-IT" sz="2400" dirty="0" smtClean="0"/>
              <a:t>Coordinazione ritmica positiva tra la madre ed il neonato: incremento della durata delle pause nell’alternanza dei turni di uno determina lo stesso nell’altro.</a:t>
            </a:r>
          </a:p>
          <a:p>
            <a:pPr>
              <a:spcBef>
                <a:spcPts val="0"/>
              </a:spcBef>
              <a:buClrTx/>
              <a:defRPr/>
            </a:pPr>
            <a:r>
              <a:rPr lang="it-IT" sz="2400" dirty="0" smtClean="0"/>
              <a:t>Coordinazione negativa: incremento del ritmo di uno determina un bilanciamento dell’altro (compensazione)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 smtClean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Accoppiamento delle espressioni affettive riguarda anche gli stati negativi: es. le madri depresse o stati di </a:t>
            </a:r>
            <a:r>
              <a:rPr lang="it-IT" sz="2400" dirty="0" err="1" smtClean="0"/>
              <a:t>iperattivazione</a:t>
            </a:r>
            <a:r>
              <a:rPr lang="it-IT" sz="2400" dirty="0" smtClean="0"/>
              <a:t>.</a:t>
            </a:r>
          </a:p>
          <a:p>
            <a:pPr marL="0" lvl="0" indent="0">
              <a:spcBef>
                <a:spcPts val="0"/>
              </a:spcBef>
              <a:buClrTx/>
              <a:buNone/>
              <a:defRPr/>
            </a:pPr>
            <a:r>
              <a:rPr lang="it-IT" sz="2400" dirty="0"/>
              <a:t>	</a:t>
            </a:r>
            <a:r>
              <a:rPr lang="it-IT" sz="2400" dirty="0" smtClean="0"/>
              <a:t>	</a:t>
            </a:r>
            <a:r>
              <a:rPr lang="it-IT" sz="2400" dirty="0"/>
              <a:t>↓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Nelle interazioni disfunzionali, la madre potrebbe rispondere allo stress del figlio con un attivazione che ne aumenta il livello. </a:t>
            </a:r>
          </a:p>
          <a:p>
            <a:pPr>
              <a:spcBef>
                <a:spcPts val="0"/>
              </a:spcBef>
              <a:buClrTx/>
              <a:defRPr/>
            </a:pPr>
            <a:r>
              <a:rPr lang="it-IT" sz="2400" dirty="0" smtClean="0"/>
              <a:t>Altre volte l’accoppiamento può essere utilizzato per modulare lo stato affettivo.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94364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/>
              <a:t>Fallimento nel riconoscimento non significa un fallimento dell’intersoggettività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/>
              <a:t>Non è solamente un mutuo riconoscimento, ma processo dinamico di continuo riconoscimento.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dirty="0"/>
          </a:p>
          <a:p>
            <a:pPr>
              <a:spcBef>
                <a:spcPts val="0"/>
              </a:spcBef>
              <a:buClrTx/>
              <a:defRPr/>
            </a:pPr>
            <a:r>
              <a:rPr lang="it-IT" sz="2400" dirty="0" smtClean="0"/>
              <a:t>L’esperienza di “riparazione </a:t>
            </a:r>
            <a:r>
              <a:rPr lang="it-IT" sz="2400" dirty="0"/>
              <a:t>interattiva” → contribuisce in misura determinante all'organizzazione e allo sviluppo dell'esperienza intersoggettiva.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 smtClean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Nel caso in cui al fallimento di riconoscimento non segua un tentativo di riparazione ma una forma di intersoggettività disturbata, si struttura un pattern di disturbo dell’autoregolazione del bambino.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/>
              <a:t>	</a:t>
            </a:r>
            <a:r>
              <a:rPr lang="it-IT" sz="2400" dirty="0" smtClean="0"/>
              <a:t>		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Sottostante c’è sempre una forma di regolazione bidirezionale anche se è una forma di intersoggettività disturbata.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Es. pattern “caccia e fuga”: la madre si avvicina e il figlio si ritrae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000" i="1" dirty="0" smtClean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000" i="1" dirty="0" smtClean="0"/>
              <a:t>i </a:t>
            </a:r>
            <a:r>
              <a:rPr lang="it-IT" sz="2000" i="1" dirty="0"/>
              <a:t>movimenti della testa e della parte superiore del corpo della madre verso il lattante predicono i movimenti di allontanamento della testa e dello sguardo da parte del lattante e, reciprocamente, </a:t>
            </a:r>
            <a:r>
              <a:rPr lang="it-IT" sz="2000" i="1" dirty="0" smtClean="0"/>
              <a:t>i movimenti </a:t>
            </a:r>
            <a:r>
              <a:rPr lang="it-IT" sz="2000" i="1" dirty="0"/>
              <a:t>di allontanamento del lattante predicono i movimenti di </a:t>
            </a:r>
            <a:r>
              <a:rPr lang="it-IT" sz="2000" i="1" dirty="0" smtClean="0"/>
              <a:t>avvicinamento </a:t>
            </a:r>
            <a:r>
              <a:rPr lang="it-IT" sz="2000" i="1" dirty="0"/>
              <a:t>della madre.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62643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/>
              <a:t>Pattern “caccia e fuga”: caratteristico delle diadi con figli prematuri, con madri depresse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/>
              <a:t>	</a:t>
            </a:r>
            <a:r>
              <a:rPr lang="it-IT" sz="2400" dirty="0" smtClean="0"/>
              <a:t>	↓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/>
              <a:t>Rientra nel quadro descritto nell’attaccamento insicuro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/>
              <a:t>Forma di intersoggettività disturbata</a:t>
            </a:r>
          </a:p>
          <a:p>
            <a:pPr>
              <a:spcBef>
                <a:spcPts val="0"/>
              </a:spcBef>
              <a:buClrTx/>
              <a:defRPr/>
            </a:pPr>
            <a:r>
              <a:rPr lang="it-IT" sz="2400" dirty="0" smtClean="0"/>
              <a:t>Se figlio distoglie lo sguardo come misura di autoregolazione la md cercherà di </a:t>
            </a:r>
            <a:r>
              <a:rPr lang="it-IT" sz="2400" dirty="0" err="1" smtClean="0"/>
              <a:t>sovrastimolarlo</a:t>
            </a:r>
            <a:r>
              <a:rPr lang="it-IT" sz="2400" dirty="0" smtClean="0"/>
              <a:t> impedendo di fatto che lui si possa regolare. </a:t>
            </a:r>
          </a:p>
          <a:p>
            <a:pPr>
              <a:spcBef>
                <a:spcPts val="0"/>
              </a:spcBef>
              <a:buClrTx/>
              <a:defRPr/>
            </a:pPr>
            <a:r>
              <a:rPr lang="it-IT" sz="2400" dirty="0" smtClean="0"/>
              <a:t>interazioni </a:t>
            </a:r>
            <a:r>
              <a:rPr lang="it-IT" sz="2400" dirty="0"/>
              <a:t>in cui la madre interferisce sistematicamente con le azioni di autoregolazione del lattante </a:t>
            </a:r>
          </a:p>
          <a:p>
            <a:pPr>
              <a:spcBef>
                <a:spcPts val="0"/>
              </a:spcBef>
              <a:buClrTx/>
              <a:defRPr/>
            </a:pPr>
            <a:r>
              <a:rPr lang="it-IT" sz="2400" dirty="0" smtClean="0"/>
              <a:t>Negazione sistematica dello stato di malessere del figlio </a:t>
            </a:r>
          </a:p>
          <a:p>
            <a:pPr>
              <a:spcBef>
                <a:spcPts val="0"/>
              </a:spcBef>
              <a:buClrTx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941364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80336" y="287359"/>
            <a:ext cx="7729728" cy="1188720"/>
          </a:xfrm>
        </p:spPr>
        <p:txBody>
          <a:bodyPr/>
          <a:lstStyle/>
          <a:p>
            <a:r>
              <a:rPr lang="it-IT" dirty="0" smtClean="0"/>
              <a:t>Daniel Stern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743608"/>
            <a:ext cx="8035636" cy="511439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ClrTx/>
              <a:buNone/>
            </a:pPr>
            <a:r>
              <a:rPr lang="it-IT" sz="2400" dirty="0" smtClean="0"/>
              <a:t>La mente “</a:t>
            </a:r>
            <a:r>
              <a:rPr lang="it-IT" sz="2400" i="1" dirty="0" smtClean="0"/>
              <a:t>per </a:t>
            </a:r>
            <a:r>
              <a:rPr lang="it-IT" sz="2400" i="1" dirty="0"/>
              <a:t>sua </a:t>
            </a:r>
            <a:r>
              <a:rPr lang="it-IT" sz="2400" i="1" dirty="0" smtClean="0"/>
              <a:t>natura</a:t>
            </a:r>
            <a:r>
              <a:rPr lang="it-IT" sz="2400" i="1" dirty="0"/>
              <a:t>, è costantemente in cerca di altre persone con cui entrare in </a:t>
            </a:r>
            <a:r>
              <a:rPr lang="it-IT" sz="2400" i="1" dirty="0" smtClean="0"/>
              <a:t>risonanza </a:t>
            </a:r>
            <a:r>
              <a:rPr lang="it-IT" sz="2400" i="1" dirty="0"/>
              <a:t>e condividere </a:t>
            </a:r>
            <a:r>
              <a:rPr lang="it-IT" sz="2400" i="1" dirty="0" smtClean="0"/>
              <a:t>esperienze</a:t>
            </a:r>
            <a:r>
              <a:rPr lang="it-IT" sz="2400" dirty="0" smtClean="0"/>
              <a:t>” </a:t>
            </a:r>
          </a:p>
          <a:p>
            <a:pPr>
              <a:spcBef>
                <a:spcPts val="0"/>
              </a:spcBef>
              <a:buClrTx/>
            </a:pPr>
            <a:r>
              <a:rPr lang="it-IT" sz="2400" dirty="0" smtClean="0"/>
              <a:t>Intersoggettività →è sia un bisogno che una condizione umana</a:t>
            </a:r>
          </a:p>
          <a:p>
            <a:pPr>
              <a:spcBef>
                <a:spcPts val="0"/>
              </a:spcBef>
              <a:buClrTx/>
            </a:pPr>
            <a:r>
              <a:rPr lang="it-IT" sz="2400" dirty="0" smtClean="0"/>
              <a:t>Ci sviluppiamo e cresciamo dentro una matrice intersoggettiva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it-IT" sz="2400" dirty="0" smtClean="0"/>
              <a:t>S. →intersoggettività in senso stretto 6/7 mesi di età quando bambino si rende conto d poter condividere degli </a:t>
            </a:r>
            <a:r>
              <a:rPr lang="it-IT" sz="2400" u="sng" dirty="0" smtClean="0"/>
              <a:t>stati interno</a:t>
            </a:r>
            <a:r>
              <a:rPr lang="it-IT" sz="2400" dirty="0" smtClean="0"/>
              <a:t> (mentali) con l’altro. 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it-IT" sz="2400" dirty="0"/>
              <a:t> </a:t>
            </a:r>
            <a:r>
              <a:rPr lang="it-IT" sz="2400" dirty="0" smtClean="0"/>
              <a:t>     ↓</a:t>
            </a: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it-IT" sz="2400" dirty="0" smtClean="0"/>
              <a:t>Quelli presi in considerazione da S. sono gli affetti 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it-IT" sz="2400" u="sng" dirty="0" smtClean="0">
                <a:solidFill>
                  <a:srgbClr val="FF0000"/>
                </a:solidFill>
              </a:rPr>
              <a:t>Sintonizzazione affettiva</a:t>
            </a:r>
            <a:r>
              <a:rPr lang="it-IT" sz="2400" dirty="0" smtClean="0"/>
              <a:t>: </a:t>
            </a:r>
            <a:r>
              <a:rPr lang="it-IT" sz="2400" dirty="0"/>
              <a:t>modo in cui madre e </a:t>
            </a:r>
            <a:r>
              <a:rPr lang="it-IT" sz="2400" dirty="0" smtClean="0"/>
              <a:t>bambino </a:t>
            </a:r>
            <a:r>
              <a:rPr lang="it-IT" sz="2400" dirty="0"/>
              <a:t>riescono a leggere reciprocamente e a </a:t>
            </a:r>
            <a:r>
              <a:rPr lang="it-IT" sz="2400" dirty="0" smtClean="0"/>
              <a:t>condividere </a:t>
            </a:r>
            <a:r>
              <a:rPr lang="it-IT" sz="2400" dirty="0"/>
              <a:t>i loro stati affettivi. 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it-IT" sz="2400" dirty="0" smtClean="0"/>
          </a:p>
          <a:p>
            <a:pPr marL="0" indent="0">
              <a:spcBef>
                <a:spcPts val="0"/>
              </a:spcBef>
              <a:buClrTx/>
              <a:buNone/>
            </a:pPr>
            <a:endParaRPr lang="it-IT" sz="2400" dirty="0"/>
          </a:p>
          <a:p>
            <a:pPr>
              <a:spcBef>
                <a:spcPts val="0"/>
              </a:spcBef>
              <a:buClrTx/>
            </a:pPr>
            <a:endParaRPr lang="it-IT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934" y="1743608"/>
            <a:ext cx="4271264" cy="5114392"/>
          </a:xfrm>
          <a:prstGeom prst="rect">
            <a:avLst/>
          </a:prstGeom>
        </p:spPr>
      </p:pic>
      <p:sp>
        <p:nvSpPr>
          <p:cNvPr id="5" name="Ovale 4"/>
          <p:cNvSpPr/>
          <p:nvPr/>
        </p:nvSpPr>
        <p:spPr>
          <a:xfrm>
            <a:off x="5497944" y="4973782"/>
            <a:ext cx="847437" cy="484908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2 6"/>
          <p:cNvCxnSpPr/>
          <p:nvPr/>
        </p:nvCxnSpPr>
        <p:spPr>
          <a:xfrm flipH="1">
            <a:off x="2881745" y="4059382"/>
            <a:ext cx="2299855" cy="1399308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606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dirty="0" smtClean="0"/>
              <a:t>Sviluppo della mente dalla matrice intersoggettiva</a:t>
            </a:r>
            <a:endParaRPr lang="it-IT" sz="2400" dirty="0" smtClean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cresciamo circondati </a:t>
            </a:r>
            <a:r>
              <a:rPr lang="it-IT" sz="2400" dirty="0"/>
              <a:t>dalle intenzioni, dagli </a:t>
            </a:r>
            <a:r>
              <a:rPr lang="it-IT" sz="2400" u="sng" dirty="0"/>
              <a:t>stati affettivi, dai </a:t>
            </a:r>
            <a:r>
              <a:rPr lang="it-IT" sz="2400" u="sng" dirty="0" smtClean="0"/>
              <a:t>desideri </a:t>
            </a:r>
            <a:r>
              <a:rPr lang="it-IT" sz="2400" u="sng" dirty="0"/>
              <a:t>e dai pensieri degli </a:t>
            </a:r>
            <a:r>
              <a:rPr lang="it-IT" sz="2400" u="sng" dirty="0" smtClean="0"/>
              <a:t>altri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u="sng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interagiscono </a:t>
            </a:r>
            <a:r>
              <a:rPr lang="it-IT" sz="2400" dirty="0"/>
              <a:t>costantemente con i </a:t>
            </a:r>
            <a:r>
              <a:rPr lang="it-IT" sz="2400" dirty="0" smtClean="0"/>
              <a:t>nostri in </a:t>
            </a:r>
            <a:r>
              <a:rPr lang="it-IT" sz="2400" dirty="0"/>
              <a:t>un dialogo </a:t>
            </a:r>
            <a:r>
              <a:rPr lang="it-IT" sz="2400" dirty="0" smtClean="0"/>
              <a:t>incessante</a:t>
            </a:r>
            <a:r>
              <a:rPr lang="it-IT" sz="2400" dirty="0"/>
              <a:t> →</a:t>
            </a:r>
            <a:r>
              <a:rPr lang="it-IT" sz="2400" dirty="0" smtClean="0"/>
              <a:t> </a:t>
            </a:r>
            <a:r>
              <a:rPr lang="it-IT" sz="2400" dirty="0"/>
              <a:t>si sviluppa la vita mentale soggettiva. </a:t>
            </a:r>
            <a:endParaRPr lang="it-IT" sz="2400" dirty="0" smtClean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						neuroni a specchio </a:t>
            </a: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Evidenze biologiche di tale matrice sono </a:t>
            </a:r>
            <a:endParaRPr lang="it-IT" sz="24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dirty="0" smtClean="0"/>
              <a:t>						</a:t>
            </a:r>
            <a:r>
              <a:rPr lang="it-IT" sz="2400" dirty="0" smtClean="0"/>
              <a:t>oscillatori </a:t>
            </a:r>
            <a:r>
              <a:rPr lang="it-IT" sz="2400" dirty="0" err="1" smtClean="0"/>
              <a:t>adattvi</a:t>
            </a:r>
            <a:r>
              <a:rPr lang="it-IT" sz="2400" dirty="0" smtClean="0"/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/>
              <a:t>	</a:t>
            </a:r>
            <a:r>
              <a:rPr lang="it-IT" sz="2400" dirty="0" smtClean="0"/>
              <a:t>						   ☟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/>
              <a:t>meccanismi che registrano input e lo sincronizzano con attivazione neuronale in modo da coordinarsi con l’altro (intenzioni, movimenti)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S</a:t>
            </a:r>
            <a:r>
              <a:rPr lang="it-IT" sz="2400" dirty="0"/>
              <a:t>. </a:t>
            </a:r>
            <a:r>
              <a:rPr lang="it-IT" sz="2400" dirty="0" smtClean="0"/>
              <a:t>→</a:t>
            </a:r>
            <a:r>
              <a:rPr lang="it-IT" sz="2400" dirty="0"/>
              <a:t> </a:t>
            </a:r>
            <a:r>
              <a:rPr lang="it-IT" sz="2400" i="1" dirty="0"/>
              <a:t>bambini nascano con un apparato </a:t>
            </a:r>
            <a:r>
              <a:rPr lang="it-IT" sz="2400" i="1" dirty="0" smtClean="0"/>
              <a:t>psichico </a:t>
            </a:r>
            <a:r>
              <a:rPr lang="it-IT" sz="2400" i="1" dirty="0"/>
              <a:t>sintonizzato, in modo speciale, sulla mente e il comportamento degli altri esseri umani. </a:t>
            </a:r>
            <a:endParaRPr lang="it-IT" sz="2400" i="1" dirty="0" smtClean="0"/>
          </a:p>
          <a:p>
            <a:pPr>
              <a:spcBef>
                <a:spcPts val="0"/>
              </a:spcBef>
              <a:buClrTx/>
              <a:defRPr/>
            </a:pPr>
            <a:r>
              <a:rPr lang="it-IT" sz="2400" dirty="0" smtClean="0"/>
              <a:t>Ricerche confermano la partecipazione da subito alla matrice intersoggettiva nel periodo neonatale. </a:t>
            </a:r>
          </a:p>
          <a:p>
            <a:pPr>
              <a:spcBef>
                <a:spcPts val="0"/>
              </a:spcBef>
              <a:buClrTx/>
              <a:defRPr/>
            </a:pPr>
            <a:r>
              <a:rPr lang="it-IT" sz="2400" dirty="0" smtClean="0"/>
              <a:t>Durante il primo anno la matrice intersoggettiva si sviluppa rapidamente grazie a sviluppo cognitivo ed esperienza intersoggettiva. </a:t>
            </a:r>
            <a:endParaRPr lang="it-IT" sz="2400" dirty="0"/>
          </a:p>
          <a:p>
            <a:pPr marL="0" lv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</p:txBody>
      </p:sp>
      <p:cxnSp>
        <p:nvCxnSpPr>
          <p:cNvPr id="4" name="Connettore 2 3"/>
          <p:cNvCxnSpPr/>
          <p:nvPr/>
        </p:nvCxnSpPr>
        <p:spPr>
          <a:xfrm flipH="1">
            <a:off x="4128655" y="762000"/>
            <a:ext cx="3241963" cy="429491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2 4"/>
          <p:cNvCxnSpPr/>
          <p:nvPr/>
        </p:nvCxnSpPr>
        <p:spPr>
          <a:xfrm flipV="1">
            <a:off x="5084618" y="2161309"/>
            <a:ext cx="457200" cy="30480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5084618" y="2466109"/>
            <a:ext cx="443346" cy="332509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381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it-IT" sz="2400" dirty="0" smtClean="0"/>
              <a:t>Intersoggettività è un sistema motivazionale primario, come l’attaccamento.</a:t>
            </a:r>
          </a:p>
          <a:p>
            <a:pPr>
              <a:spcBef>
                <a:spcPts val="0"/>
              </a:spcBef>
              <a:buClrTx/>
              <a:buFont typeface="Wingdings" charset="2"/>
              <a:buChar char="Ø"/>
              <a:defRPr/>
            </a:pPr>
            <a:r>
              <a:rPr lang="it-IT" sz="2400" dirty="0" smtClean="0"/>
              <a:t>È distinto dall’attaccamento, ma sono correlati (</a:t>
            </a:r>
            <a:r>
              <a:rPr lang="it-IT" sz="2400" i="1" dirty="0"/>
              <a:t>l'</a:t>
            </a:r>
            <a:r>
              <a:rPr lang="it-IT" sz="2400" i="1" dirty="0" err="1"/>
              <a:t>intersoggettivita</a:t>
            </a:r>
            <a:r>
              <a:rPr lang="it-IT" sz="2400" i="1" dirty="0"/>
              <a:t>̀ crea le </a:t>
            </a:r>
            <a:r>
              <a:rPr lang="it-IT" sz="2400" i="1" dirty="0" smtClean="0"/>
              <a:t>condizioni </a:t>
            </a:r>
            <a:r>
              <a:rPr lang="it-IT" sz="2400" i="1" dirty="0"/>
              <a:t>necessarie all'attaccamento, ma la vicinanza a persone </a:t>
            </a:r>
            <a:r>
              <a:rPr lang="it-IT" sz="2400" i="1" dirty="0" smtClean="0"/>
              <a:t>significative </a:t>
            </a:r>
            <a:r>
              <a:rPr lang="it-IT" sz="2400" i="1" dirty="0"/>
              <a:t>favorisce lo sviluppo </a:t>
            </a:r>
            <a:r>
              <a:rPr lang="it-IT" sz="2400" i="1" dirty="0" smtClean="0"/>
              <a:t>dell'</a:t>
            </a:r>
            <a:r>
              <a:rPr lang="it-IT" sz="2400" i="1" dirty="0" err="1" smtClean="0"/>
              <a:t>intersoggettivita</a:t>
            </a:r>
            <a:r>
              <a:rPr lang="it-IT" sz="2400" dirty="0" smtClean="0"/>
              <a:t>)̀ </a:t>
            </a:r>
          </a:p>
          <a:p>
            <a:pPr>
              <a:spcBef>
                <a:spcPts val="0"/>
              </a:spcBef>
              <a:buClrTx/>
              <a:buFont typeface="Wingdings" charset="2"/>
              <a:buChar char="Ø"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b="1" dirty="0" smtClean="0"/>
              <a:t>Quali sono le caratteristiche ambientali ?</a:t>
            </a:r>
          </a:p>
          <a:p>
            <a:pPr>
              <a:spcBef>
                <a:spcPts val="0"/>
              </a:spcBef>
              <a:buClrTx/>
              <a:defRPr/>
            </a:pPr>
            <a:r>
              <a:rPr lang="it-IT" sz="2400" dirty="0" smtClean="0"/>
              <a:t>0-6 mesi </a:t>
            </a:r>
            <a:r>
              <a:rPr lang="it-IT" sz="2400" dirty="0" err="1" smtClean="0"/>
              <a:t>Caregivers</a:t>
            </a:r>
            <a:r>
              <a:rPr lang="it-IT" sz="2400" dirty="0" smtClean="0"/>
              <a:t> sono stimolo eccitante ed affascinante</a:t>
            </a:r>
            <a:r>
              <a:rPr lang="it-IT" sz="2400" dirty="0"/>
              <a:t> </a:t>
            </a:r>
            <a:r>
              <a:rPr lang="it-IT" sz="2400" dirty="0" smtClean="0"/>
              <a:t>→</a:t>
            </a:r>
            <a:r>
              <a:rPr lang="it-IT" sz="2400" dirty="0"/>
              <a:t> l'interazione con un </a:t>
            </a:r>
            <a:r>
              <a:rPr lang="it-IT" sz="2400" dirty="0" smtClean="0"/>
              <a:t>partner provoca significative </a:t>
            </a:r>
            <a:r>
              <a:rPr lang="it-IT" sz="2400" dirty="0"/>
              <a:t>e rapide modificazioni nel </a:t>
            </a:r>
            <a:r>
              <a:rPr lang="it-IT" sz="2400" dirty="0" smtClean="0"/>
              <a:t>livello </a:t>
            </a:r>
            <a:r>
              <a:rPr lang="it-IT" sz="2400" dirty="0"/>
              <a:t>di attivazione e nello stato affettivo </a:t>
            </a:r>
            <a:r>
              <a:rPr lang="it-IT" sz="2400" dirty="0" smtClean="0"/>
              <a:t>del neonato.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Le modificazioni sono alla base delle differenziazioni del Sé e della percezione del </a:t>
            </a:r>
            <a:r>
              <a:rPr lang="it-IT" sz="2400" dirty="0" err="1" smtClean="0"/>
              <a:t>Sé-con-l’altro</a:t>
            </a:r>
            <a:r>
              <a:rPr lang="it-IT" sz="2400" dirty="0" smtClean="0"/>
              <a:t>.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Neonato in grado di </a:t>
            </a:r>
            <a:r>
              <a:rPr lang="it-IT" sz="2400" dirty="0"/>
              <a:t>percepire direttamente le intenzioni </a:t>
            </a:r>
            <a:r>
              <a:rPr lang="it-IT" sz="2400" dirty="0" smtClean="0"/>
              <a:t>dai comportamenti che caratterizzano </a:t>
            </a:r>
            <a:r>
              <a:rPr lang="it-IT" sz="2400" dirty="0"/>
              <a:t>lo scambio socioaffettivo con l'altro.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 smtClean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Costituito da micro regolazioni di intenzioni reciproche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Es. nell’interazione faccia a faccia diventano </a:t>
            </a:r>
            <a:r>
              <a:rPr lang="it-IT" sz="2400" dirty="0"/>
              <a:t>la </a:t>
            </a:r>
            <a:r>
              <a:rPr lang="it-IT" sz="2400" dirty="0" err="1"/>
              <a:t>disponibilita</a:t>
            </a:r>
            <a:r>
              <a:rPr lang="it-IT" sz="2400" dirty="0"/>
              <a:t>̀ a interagire, l'invito </a:t>
            </a:r>
            <a:r>
              <a:rPr lang="it-IT" sz="2400"/>
              <a:t>a </a:t>
            </a:r>
            <a:r>
              <a:rPr lang="it-IT" sz="2400" smtClean="0"/>
              <a:t>interagire</a:t>
            </a:r>
            <a:r>
              <a:rPr lang="it-IT" sz="2400" dirty="0"/>
              <a:t>, l'intenzione </a:t>
            </a:r>
            <a:r>
              <a:rPr lang="it-IT" sz="2400"/>
              <a:t>di </a:t>
            </a:r>
            <a:r>
              <a:rPr lang="it-IT" sz="2400" smtClean="0"/>
              <a:t>aumentare o diminuire </a:t>
            </a:r>
            <a:r>
              <a:rPr lang="it-IT" sz="2400" dirty="0"/>
              <a:t>il livello di attivazione nell'interazione, il ritiro dall'interazione, la protesta attiva </a:t>
            </a:r>
            <a:r>
              <a:rPr lang="it-IT" sz="2400"/>
              <a:t>per </a:t>
            </a:r>
            <a:r>
              <a:rPr lang="it-IT" sz="2400" smtClean="0"/>
              <a:t>modificare </a:t>
            </a:r>
            <a:r>
              <a:rPr lang="it-IT" sz="2400" dirty="0"/>
              <a:t>l'andamento dell'interazione ecc.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endParaRPr lang="it-IT" sz="2400" dirty="0" smtClean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endParaRPr lang="it-IT" sz="2400" dirty="0" smtClean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endParaRPr lang="it-IT" sz="2400" dirty="0" smtClean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endParaRPr lang="it-IT" sz="2400" dirty="0"/>
          </a:p>
        </p:txBody>
      </p:sp>
      <p:sp>
        <p:nvSpPr>
          <p:cNvPr id="2" name="Callout con freccia in giù 1"/>
          <p:cNvSpPr/>
          <p:nvPr/>
        </p:nvSpPr>
        <p:spPr>
          <a:xfrm>
            <a:off x="374072" y="4419600"/>
            <a:ext cx="2784764" cy="817418"/>
          </a:xfrm>
          <a:prstGeom prst="downArrowCallout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4922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/>
              <a:t>Neonato percepisce le intenzioni sottostanti le unità di comportamento interpersonale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/>
              <a:t>Queste unità si manifestano come modificazione dell’attivazione, dell’affetto, della motivazione all’interazione secondo un profilo temporale.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Altra caratteristica peculiare dell’ambiente intersoggettivo:</a:t>
            </a:r>
          </a:p>
          <a:p>
            <a:pPr>
              <a:spcBef>
                <a:spcPts val="0"/>
              </a:spcBef>
              <a:buClrTx/>
              <a:defRPr/>
            </a:pPr>
            <a:r>
              <a:rPr lang="it-IT" sz="2400" dirty="0" smtClean="0"/>
              <a:t>Neonato sviluppa un repertorio </a:t>
            </a:r>
            <a:r>
              <a:rPr lang="it-IT" sz="2400" dirty="0"/>
              <a:t>di intenzioni e motivazioni socioaffettive </a:t>
            </a:r>
            <a:r>
              <a:rPr lang="it-IT" sz="2400" dirty="0" smtClean="0"/>
              <a:t>sulla </a:t>
            </a:r>
            <a:r>
              <a:rPr lang="it-IT" sz="2400" dirty="0"/>
              <a:t>base delle </a:t>
            </a:r>
            <a:r>
              <a:rPr lang="it-IT" sz="2400" dirty="0">
                <a:solidFill>
                  <a:srgbClr val="FF0000"/>
                </a:solidFill>
              </a:rPr>
              <a:t>intenzioni e delle motivazioni socioaffettive della </a:t>
            </a:r>
            <a:r>
              <a:rPr lang="it-IT" sz="2400" dirty="0" smtClean="0">
                <a:solidFill>
                  <a:srgbClr val="FF0000"/>
                </a:solidFill>
              </a:rPr>
              <a:t>madre</a:t>
            </a:r>
            <a:r>
              <a:rPr lang="it-IT" sz="2400" dirty="0" smtClean="0"/>
              <a:t>.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Sono costanti dell’ambiente e in quanto tali sono attese dal figlio.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 smtClean="0"/>
          </a:p>
          <a:p>
            <a:pPr>
              <a:spcBef>
                <a:spcPts val="0"/>
              </a:spcBef>
              <a:buClrTx/>
              <a:defRPr/>
            </a:pPr>
            <a:r>
              <a:rPr lang="it-IT" sz="2400" dirty="0"/>
              <a:t>Stern sottolinea come le caratteristiche specifiche di chi si prende cura del piccolo </a:t>
            </a:r>
            <a:r>
              <a:rPr lang="it-IT" sz="2400" dirty="0" smtClean="0"/>
              <a:t>sono fondamentali nella </a:t>
            </a:r>
            <a:r>
              <a:rPr lang="it-IT" sz="2400" dirty="0"/>
              <a:t>formazione del senso di sé, dell'altro, e delle aspettative sociali. </a:t>
            </a:r>
            <a:endParaRPr lang="it-IT" sz="2400" dirty="0" smtClean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/>
              <a:t>P</a:t>
            </a:r>
            <a:r>
              <a:rPr lang="it-IT" sz="2400" dirty="0" smtClean="0"/>
              <a:t>er la costruzione di una relazione intersoggettiva, attraverso lo </a:t>
            </a:r>
            <a:r>
              <a:rPr lang="it-IT" sz="2400" dirty="0"/>
              <a:t>sviluppo del senso di Sé e dell’Altro, </a:t>
            </a:r>
            <a:r>
              <a:rPr lang="it-IT" sz="2400" dirty="0" smtClean="0"/>
              <a:t>è fondamentale che il neonato acquisisca una “</a:t>
            </a:r>
            <a:r>
              <a:rPr lang="it-IT" sz="2400" i="1" dirty="0" smtClean="0"/>
              <a:t>prospettiva soggettiva organizzante</a:t>
            </a:r>
            <a:r>
              <a:rPr lang="it-IT" sz="2400" dirty="0" smtClean="0"/>
              <a:t>”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Interesse per gli stati interni, affettivi dell’esperienza, e la capacità di mettersi in relazione con loro e non solo con il comportamento o le sensazioni immediate. </a:t>
            </a: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600" dirty="0"/>
          </a:p>
          <a:p>
            <a:pPr lvl="1">
              <a:spcBef>
                <a:spcPts val="0"/>
              </a:spcBef>
              <a:buClrTx/>
              <a:defRPr/>
            </a:pP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12677060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/>
              <a:t>Tale prospettiva poggia su due aspetti: che emergono tra i 7 e i 9 mesi:</a:t>
            </a: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arenR"/>
              <a:defRPr/>
            </a:pPr>
            <a:r>
              <a:rPr lang="it-IT" sz="2400" b="1" dirty="0" smtClean="0"/>
              <a:t>La consapevolezza di avere una mente</a:t>
            </a:r>
            <a:r>
              <a:rPr lang="it-IT" sz="2400" dirty="0" smtClean="0"/>
              <a:t>: degli stati </a:t>
            </a:r>
            <a:r>
              <a:rPr lang="it-IT" sz="2400" dirty="0"/>
              <a:t>soggettivi interni come, per esempio, uno stato affettivo, </a:t>
            </a:r>
            <a:r>
              <a:rPr lang="it-IT" sz="2400" dirty="0" smtClean="0"/>
              <a:t>un'intenzione </a:t>
            </a:r>
            <a:r>
              <a:rPr lang="it-IT" sz="2400" dirty="0"/>
              <a:t>di agire, un orientamento dell'attenzione verso un </a:t>
            </a:r>
            <a:r>
              <a:rPr lang="it-IT" sz="2400" dirty="0" smtClean="0"/>
              <a:t>oggetto</a:t>
            </a:r>
          </a:p>
          <a:p>
            <a:pPr lvl="1">
              <a:spcBef>
                <a:spcPts val="0"/>
              </a:spcBef>
              <a:buClrTx/>
              <a:buFont typeface="Arial" charset="0"/>
              <a:buChar char="•"/>
              <a:defRPr/>
            </a:pPr>
            <a:r>
              <a:rPr lang="it-IT" sz="2200" dirty="0" smtClean="0"/>
              <a:t>La scoperta che ogni persona possiede una mente, quindi una differenziazione me-altro</a:t>
            </a: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arenR"/>
              <a:defRPr/>
            </a:pPr>
            <a:r>
              <a:rPr lang="it-IT" sz="2400" dirty="0"/>
              <a:t>L</a:t>
            </a:r>
            <a:r>
              <a:rPr lang="it-IT" sz="2400" dirty="0" smtClean="0"/>
              <a:t>a </a:t>
            </a:r>
            <a:r>
              <a:rPr lang="it-IT" sz="2400" dirty="0"/>
              <a:t>consapevolezza che le esperienze soggettive interne </a:t>
            </a:r>
            <a:r>
              <a:rPr lang="it-IT" sz="2400" dirty="0" smtClean="0"/>
              <a:t>possono </a:t>
            </a:r>
            <a:r>
              <a:rPr lang="it-IT" sz="2400" dirty="0"/>
              <a:t>essere </a:t>
            </a:r>
            <a:r>
              <a:rPr lang="it-IT" sz="2400" b="1" dirty="0"/>
              <a:t>condivise </a:t>
            </a:r>
            <a:r>
              <a:rPr lang="it-IT" sz="2400" dirty="0"/>
              <a:t>con gli altri.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 smtClean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Non è sufficiente lo sviluppo di un senso di sé differenziato fisicamente e percettivamente dagli altri per permettere esperienza di intersoggettività.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L’intersoggettività si colloca oltre la condivisione delle espressioni affettive e delle azioni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/>
              <a:t>	↓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/>
              <a:t>Coinvolge gli stati mentali, esperienza soggettiva interna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Secondo Stern gli </a:t>
            </a:r>
            <a:r>
              <a:rPr lang="it-IT" sz="2400" dirty="0"/>
              <a:t>stati mentali che i bambini appaiono in grado di </a:t>
            </a:r>
            <a:r>
              <a:rPr lang="it-IT" sz="2400" dirty="0" smtClean="0"/>
              <a:t>condividere dai </a:t>
            </a:r>
            <a:r>
              <a:rPr lang="it-IT" sz="2400" dirty="0"/>
              <a:t>9 mesi d'</a:t>
            </a:r>
            <a:r>
              <a:rPr lang="it-IT" sz="2400" dirty="0" err="1"/>
              <a:t>eta</a:t>
            </a:r>
            <a:r>
              <a:rPr lang="it-IT" sz="2400" dirty="0"/>
              <a:t>̀ </a:t>
            </a:r>
            <a:r>
              <a:rPr lang="it-IT" sz="2400" dirty="0" smtClean="0"/>
              <a:t>sono </a:t>
            </a:r>
            <a:r>
              <a:rPr lang="it-IT" sz="2400" dirty="0"/>
              <a:t>l'attenzione, le intenzioni e gli stati affettivi,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149984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/>
              <a:t>Nel primo anno, ”l’</a:t>
            </a:r>
            <a:r>
              <a:rPr lang="it-IT" sz="2400" dirty="0" err="1" smtClean="0"/>
              <a:t>interaffettività</a:t>
            </a:r>
            <a:r>
              <a:rPr lang="it-IT" sz="2400" dirty="0" smtClean="0"/>
              <a:t>”, la condivisione degli stati emotivi  è la forma di partecipazione alle esperienze soggettive più importante negli scambi madre-bambino.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/>
              <a:t>Processi alla base dello scambio interpersonale:</a:t>
            </a:r>
          </a:p>
          <a:p>
            <a:pPr>
              <a:spcBef>
                <a:spcPts val="0"/>
              </a:spcBef>
              <a:buClrTx/>
              <a:defRPr/>
            </a:pPr>
            <a:r>
              <a:rPr lang="it-IT" sz="2400" dirty="0" smtClean="0"/>
              <a:t>Evocazione dell’affetto (un sorriso accennato del figlio porta la madre a sorridergli)</a:t>
            </a:r>
          </a:p>
          <a:p>
            <a:pPr>
              <a:spcBef>
                <a:spcPts val="0"/>
              </a:spcBef>
              <a:buClrTx/>
              <a:defRPr/>
            </a:pPr>
            <a:r>
              <a:rPr lang="it-IT" sz="2400" dirty="0" smtClean="0"/>
              <a:t>Condivisione dell’affetto </a:t>
            </a:r>
            <a:r>
              <a:rPr lang="it-IT" sz="2400" dirty="0"/>
              <a:t>(il sorriso della madre viene corrisposto dal sorriso del figlio</a:t>
            </a:r>
            <a:r>
              <a:rPr lang="it-IT" sz="2400" dirty="0" smtClean="0"/>
              <a:t>)</a:t>
            </a:r>
          </a:p>
          <a:p>
            <a:pPr>
              <a:spcBef>
                <a:spcPts val="0"/>
              </a:spcBef>
              <a:buClrTx/>
              <a:defRPr/>
            </a:pPr>
            <a:r>
              <a:rPr lang="it-IT" sz="2400" dirty="0" smtClean="0"/>
              <a:t>Regolazione dell’affetto per mezzo del partner (la madre più innalzare il livello di attivazione e piacere del bambino immettendo una componente vocale)</a:t>
            </a:r>
          </a:p>
          <a:p>
            <a:pPr>
              <a:spcBef>
                <a:spcPts val="0"/>
              </a:spcBef>
              <a:buClrTx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Tuttavia lo scambio affettivo non è uno scambio interpersonale.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Tre prerequisiti:</a:t>
            </a: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it-IT" sz="2400" dirty="0" smtClean="0"/>
              <a:t>la </a:t>
            </a:r>
            <a:r>
              <a:rPr lang="it-IT" sz="2400" dirty="0"/>
              <a:t>capacità della madre di leggere lo stato affettivo del bambino </a:t>
            </a:r>
            <a:r>
              <a:rPr lang="it-IT" sz="2400" dirty="0" smtClean="0"/>
              <a:t>attraverso il </a:t>
            </a:r>
            <a:r>
              <a:rPr lang="it-IT" sz="2400" dirty="0"/>
              <a:t>suo </a:t>
            </a:r>
            <a:r>
              <a:rPr lang="it-IT" sz="2400" dirty="0" smtClean="0"/>
              <a:t>comportamento manifesto.</a:t>
            </a: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it-IT" sz="2400" dirty="0" smtClean="0"/>
              <a:t>Capacità della madre di rispondere ponendosi in risonanza con il bambino senza riproporre il medesimo comportamento. </a:t>
            </a: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it-IT" sz="2400" dirty="0" smtClean="0"/>
              <a:t>La </a:t>
            </a:r>
            <a:r>
              <a:rPr lang="it-IT" sz="2400" dirty="0"/>
              <a:t>capacità del bambino di capire che la risposta materna è </a:t>
            </a:r>
            <a:r>
              <a:rPr lang="it-IT" sz="2400" dirty="0" smtClean="0"/>
              <a:t>connessa </a:t>
            </a:r>
            <a:r>
              <a:rPr lang="it-IT" sz="2400" dirty="0"/>
              <a:t>a </a:t>
            </a:r>
            <a:r>
              <a:rPr lang="it-IT" sz="2400" dirty="0" err="1"/>
              <a:t>cio</a:t>
            </a:r>
            <a:r>
              <a:rPr lang="it-IT" sz="2400" dirty="0"/>
              <a:t>̀ che egli stesso sta provando </a:t>
            </a: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  <a:defRPr/>
            </a:pPr>
            <a:endParaRPr lang="it-IT" sz="2400" dirty="0"/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  <a:defRPr/>
            </a:pPr>
            <a:endParaRPr lang="it-IT" sz="2400" dirty="0"/>
          </a:p>
          <a:p>
            <a:pPr>
              <a:spcBef>
                <a:spcPts val="0"/>
              </a:spcBef>
              <a:buClrTx/>
              <a:defRPr/>
            </a:pPr>
            <a:endParaRPr lang="it-IT" sz="2400" dirty="0" smtClean="0"/>
          </a:p>
          <a:p>
            <a:pPr>
              <a:spcBef>
                <a:spcPts val="0"/>
              </a:spcBef>
              <a:buClrTx/>
              <a:defRPr/>
            </a:pPr>
            <a:endParaRPr lang="it-IT" sz="2400" dirty="0" smtClean="0"/>
          </a:p>
          <a:p>
            <a:pPr>
              <a:spcBef>
                <a:spcPts val="0"/>
              </a:spcBef>
              <a:buClrTx/>
              <a:defRPr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33693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/>
              <a:t>processo di </a:t>
            </a:r>
            <a:r>
              <a:rPr lang="it-IT" sz="2400" dirty="0" smtClean="0"/>
              <a:t>co-regolazione </a:t>
            </a:r>
            <a:r>
              <a:rPr lang="it-IT" sz="2400" dirty="0"/>
              <a:t>è osservabile </a:t>
            </a:r>
            <a:r>
              <a:rPr lang="it-IT" sz="2400" dirty="0" err="1"/>
              <a:t>gia</a:t>
            </a:r>
            <a:r>
              <a:rPr lang="it-IT" sz="2400" dirty="0"/>
              <a:t>̀ verso la fine del secondo mese di </a:t>
            </a:r>
            <a:r>
              <a:rPr lang="it-IT" sz="2400" dirty="0" smtClean="0"/>
              <a:t>vita.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Acquisizione di un senso di coerenza del Sé→ primitivo senso del sé come </a:t>
            </a:r>
            <a:r>
              <a:rPr lang="it-IT" sz="2400" dirty="0" err="1" smtClean="0"/>
              <a:t>entita</a:t>
            </a:r>
            <a:r>
              <a:rPr lang="it-IT" sz="2400" dirty="0" smtClean="0"/>
              <a:t>̀ differenziata dalle altre persone</a:t>
            </a:r>
            <a:r>
              <a:rPr lang="it-IT" sz="2400" dirty="0"/>
              <a:t> → </a:t>
            </a:r>
            <a:r>
              <a:rPr lang="it-IT" sz="2400" dirty="0" smtClean="0"/>
              <a:t>emergono prime esperienze intersoggettive.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000" i="1" dirty="0"/>
              <a:t>Susan allunga la mano sinistra verso il sonaglio e con la destra si tocca il torace. Guarda la madre e accenna un sorriso. La madre si china per </a:t>
            </a:r>
            <a:r>
              <a:rPr lang="it-IT" sz="2000" i="1" dirty="0" smtClean="0"/>
              <a:t>avvicinarsi </a:t>
            </a:r>
            <a:r>
              <a:rPr lang="it-IT" sz="2000" i="1" dirty="0"/>
              <a:t>di </a:t>
            </a:r>
            <a:r>
              <a:rPr lang="it-IT" sz="2000" i="1" dirty="0" err="1"/>
              <a:t>piu</a:t>
            </a:r>
            <a:r>
              <a:rPr lang="it-IT" sz="2000" i="1" dirty="0"/>
              <a:t>̀ a Susan e, sorridendo, le dice: "Mi stai dando un sorriso?". Susan sorride apertamente e allunga un braccio verso la madre, </a:t>
            </a:r>
            <a:r>
              <a:rPr lang="it-IT" sz="2000" i="1" dirty="0" smtClean="0"/>
              <a:t>guardandola </a:t>
            </a:r>
            <a:r>
              <a:rPr lang="it-IT" sz="2000" i="1" dirty="0"/>
              <a:t>con un senso di soddisfazione. La madre le fa un solletico affettuoso sul torace e, alzando l'intonazione della sua voce, commenta: "Brava bambina, brava bambina". </a:t>
            </a:r>
            <a:endParaRPr lang="it-IT" sz="2000" i="1" dirty="0" smtClean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000" i="1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La connessione affettiva determina una </a:t>
            </a:r>
            <a:r>
              <a:rPr lang="it-IT" sz="2400" dirty="0" smtClean="0">
                <a:solidFill>
                  <a:srgbClr val="FF0000"/>
                </a:solidFill>
              </a:rPr>
              <a:t>reciprocità</a:t>
            </a:r>
            <a:r>
              <a:rPr lang="it-IT" sz="2400" dirty="0" smtClean="0"/>
              <a:t>, </a:t>
            </a:r>
            <a:r>
              <a:rPr lang="it-IT" sz="2400" dirty="0" smtClean="0">
                <a:solidFill>
                  <a:srgbClr val="FF0000"/>
                </a:solidFill>
              </a:rPr>
              <a:t>rispecchiamento</a:t>
            </a:r>
            <a:r>
              <a:rPr lang="it-IT" sz="2400" dirty="0" smtClean="0"/>
              <a:t> delle azioni e un </a:t>
            </a:r>
            <a:r>
              <a:rPr lang="it-IT" sz="2400" dirty="0" smtClean="0">
                <a:solidFill>
                  <a:srgbClr val="FF0000"/>
                </a:solidFill>
              </a:rPr>
              <a:t>avvicinamento</a:t>
            </a:r>
            <a:r>
              <a:rPr lang="it-IT" sz="2400" dirty="0" smtClean="0"/>
              <a:t> fisico.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>
                <a:hlinkClick r:id="rId2"/>
              </a:rPr>
              <a:t>https://</a:t>
            </a:r>
            <a:r>
              <a:rPr lang="it-IT" sz="2400" dirty="0" smtClean="0">
                <a:hlinkClick r:id="rId2"/>
              </a:rPr>
              <a:t>www.youtube.com/watch?v=9FeTK7ZXmVI</a:t>
            </a:r>
            <a:endParaRPr lang="it-IT" sz="2400" dirty="0" smtClean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Ruolo del </a:t>
            </a:r>
            <a:r>
              <a:rPr lang="it-IT" sz="2400" dirty="0" err="1" smtClean="0"/>
              <a:t>caregiver</a:t>
            </a:r>
            <a:r>
              <a:rPr lang="it-IT" sz="2400" dirty="0" smtClean="0"/>
              <a:t>: amplificazione delle emozioni e dell’esperienza vissuta dal neonato.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/>
              <a:t>Ricerca → </a:t>
            </a:r>
            <a:r>
              <a:rPr lang="it-IT" sz="2400" dirty="0" smtClean="0"/>
              <a:t>rispecchiamento e amplificazione delle emozioni positive del neonato durante interazione faccia a faccia. </a:t>
            </a: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5157825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/>
              <a:t>Comportamento imitativo, seppur ripetuto non </a:t>
            </a:r>
            <a:r>
              <a:rPr lang="it-IT" sz="2400" b="1" dirty="0" smtClean="0"/>
              <a:t>garantisce</a:t>
            </a:r>
            <a:r>
              <a:rPr lang="it-IT" sz="2400" dirty="0" smtClean="0"/>
              <a:t> una condivisione affettiva, attenzione è su comportamento manifesto.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Il bambino </a:t>
            </a:r>
            <a:r>
              <a:rPr lang="it-IT" sz="2400" dirty="0" err="1" smtClean="0"/>
              <a:t>puo</a:t>
            </a:r>
            <a:r>
              <a:rPr lang="it-IT" sz="2400" dirty="0" smtClean="0"/>
              <a:t>̀ comprendere </a:t>
            </a:r>
            <a:r>
              <a:rPr lang="it-IT" sz="2400" dirty="0"/>
              <a:t>che la madre è partecipe della sua azione, ma non </a:t>
            </a:r>
            <a:r>
              <a:rPr lang="it-IT" sz="2400" dirty="0" smtClean="0"/>
              <a:t>necessariamente </a:t>
            </a:r>
            <a:r>
              <a:rPr lang="it-IT" sz="2400" dirty="0"/>
              <a:t>che è anche partecipe del suo stato d'animo.</a:t>
            </a:r>
            <a:br>
              <a:rPr lang="it-IT" sz="2400" dirty="0"/>
            </a:br>
            <a:endParaRPr lang="it-IT" sz="2400" dirty="0" smtClean="0"/>
          </a:p>
          <a:p>
            <a:pPr marL="0" indent="0">
              <a:buNone/>
            </a:pPr>
            <a:r>
              <a:rPr lang="it-IT" sz="2400" dirty="0" err="1" smtClean="0"/>
              <a:t>S.→nella</a:t>
            </a:r>
            <a:r>
              <a:rPr lang="it-IT" sz="2400" dirty="0" smtClean="0"/>
              <a:t> sintonizzazione affettiva la Md ripropone alcuni aspetti (ritmo, intensità) che riflettono lo stato affettivo </a:t>
            </a:r>
          </a:p>
          <a:p>
            <a:pPr marL="0" indent="0">
              <a:buNone/>
            </a:pPr>
            <a:r>
              <a:rPr lang="it-IT" sz="2400" dirty="0" smtClean="0"/>
              <a:t>Il bambino quindi sente </a:t>
            </a:r>
            <a:r>
              <a:rPr lang="it-IT" sz="2400" dirty="0"/>
              <a:t>la partecipazione </a:t>
            </a:r>
            <a:r>
              <a:rPr lang="it-IT" sz="2400" dirty="0" smtClean="0"/>
              <a:t>materna </a:t>
            </a:r>
            <a:r>
              <a:rPr lang="it-IT" sz="2400" dirty="0"/>
              <a:t>alla sua esperienza interiore </a:t>
            </a:r>
            <a:r>
              <a:rPr lang="it-IT" sz="2400" dirty="0" smtClean="0"/>
              <a:t>ed esperisce una condivisione </a:t>
            </a:r>
            <a:r>
              <a:rPr lang="it-IT" sz="2400" dirty="0"/>
              <a:t>di stati affettivi.</a:t>
            </a:r>
            <a:br>
              <a:rPr lang="it-IT" sz="2400" dirty="0"/>
            </a:b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“Sintonizzazione”</a:t>
            </a:r>
            <a:r>
              <a:rPr lang="it-IT" sz="2400" dirty="0"/>
              <a:t> </a:t>
            </a:r>
            <a:r>
              <a:rPr lang="it-IT" sz="2400" dirty="0" smtClean="0"/>
              <a:t>→caratterizzata da </a:t>
            </a:r>
            <a:r>
              <a:rPr lang="it-IT" sz="2400" b="1" i="1" dirty="0"/>
              <a:t>l'espressione </a:t>
            </a:r>
            <a:r>
              <a:rPr lang="it-IT" sz="2400" b="1" i="1" dirty="0" err="1"/>
              <a:t>transmodale</a:t>
            </a:r>
            <a:r>
              <a:rPr lang="it-IT" sz="2400" b="1" i="1" dirty="0"/>
              <a:t> della </a:t>
            </a:r>
            <a:r>
              <a:rPr lang="it-IT" sz="2400" b="1" i="1" dirty="0" err="1"/>
              <a:t>qualita</a:t>
            </a:r>
            <a:r>
              <a:rPr lang="it-IT" sz="2400" b="1" i="1" dirty="0"/>
              <a:t>̀ dello stato affettivo percepito nel bambino da parte della madre. </a:t>
            </a:r>
            <a:endParaRPr lang="it-IT" sz="2400" b="1" i="1" dirty="0" smtClean="0"/>
          </a:p>
          <a:p>
            <a:pPr marL="0" indent="0">
              <a:buNone/>
            </a:pPr>
            <a:r>
              <a:rPr lang="it-IT" sz="2000" i="1" dirty="0"/>
              <a:t>Un bambino di 8 mesi e mezzo protende silenziosamente le braccia e le dita per cercare di afferrare un giocattolo che si trova appena al di fuori della sua portata. Mentre si spinge avanti al massimo anche con tutto il corpo in </a:t>
            </a:r>
            <a:r>
              <a:rPr lang="it-IT" sz="2000" i="1" dirty="0" smtClean="0"/>
              <a:t>direzione </a:t>
            </a:r>
            <a:r>
              <a:rPr lang="it-IT" sz="2000" i="1" dirty="0"/>
              <a:t>del giocattolo, la madre esclama: "</a:t>
            </a:r>
            <a:r>
              <a:rPr lang="it-IT" sz="2000" i="1" dirty="0" err="1"/>
              <a:t>Uuuuh</a:t>
            </a:r>
            <a:r>
              <a:rPr lang="it-IT" sz="2000" i="1" dirty="0"/>
              <a:t>! </a:t>
            </a:r>
            <a:r>
              <a:rPr lang="it-IT" sz="2000" i="1" dirty="0" err="1"/>
              <a:t>Uuuuuuh</a:t>
            </a:r>
            <a:r>
              <a:rPr lang="it-IT" sz="2000" i="1" dirty="0"/>
              <a:t>!" in un </a:t>
            </a:r>
            <a:r>
              <a:rPr lang="it-IT" sz="2000" i="1" dirty="0" smtClean="0"/>
              <a:t>crescendo </a:t>
            </a:r>
            <a:r>
              <a:rPr lang="it-IT" sz="2000" i="1" dirty="0"/>
              <a:t>di sforzo vocale e respiratorio che accompagna il crescendo dello sforzo fisico del bambino. </a:t>
            </a:r>
          </a:p>
          <a:p>
            <a:pPr marL="0" indent="0">
              <a:buNone/>
            </a:pPr>
            <a:endParaRPr lang="it-IT" sz="2400" b="1" i="1" dirty="0"/>
          </a:p>
          <a:p>
            <a:pPr marL="0" indent="0">
              <a:buNone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529862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/>
              <a:t>Voce utilizzata dalla madre per sintonizzarsi con lo sforzo del figlio.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/>
              <a:t>	</a:t>
            </a:r>
            <a:r>
              <a:rPr lang="it-IT" sz="2400" dirty="0" smtClean="0"/>
              <a:t>			↓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/>
              <a:t>In modo particolare intensità e durata della vocalizzazione corrispondono al crescendo dello sforzo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La Md non riflette solo l’affetto ma la parte “vitale” dell’affetto, il suo flusso, il suo divenire, il cambiamento dell’intensità nel tempo.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785576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/>
              <a:t>nel secondo e nel terzo mese di vita i sorrisi e i </a:t>
            </a:r>
            <a:r>
              <a:rPr lang="it-IT" sz="2400" dirty="0" smtClean="0"/>
              <a:t>movimenti </a:t>
            </a:r>
            <a:r>
              <a:rPr lang="it-IT" sz="2400" dirty="0"/>
              <a:t>labiali di vocalizzazione del lattante sono legati </a:t>
            </a:r>
            <a:r>
              <a:rPr lang="it-IT" sz="2400" dirty="0" smtClean="0"/>
              <a:t>sequenzialmente </a:t>
            </a:r>
            <a:r>
              <a:rPr lang="it-IT" sz="2400" dirty="0"/>
              <a:t>ai sorrisi della madre e al suo parlare affettuoso al bambino. </a:t>
            </a:r>
            <a:endParaRPr lang="it-IT" sz="2400" dirty="0" smtClean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Si instaurano sequenze circolari di feedback</a:t>
            </a:r>
            <a:r>
              <a:rPr lang="it-IT" sz="2400" dirty="0"/>
              <a:t> </a:t>
            </a:r>
            <a:r>
              <a:rPr lang="it-IT" sz="2400" dirty="0" smtClean="0"/>
              <a:t>→sorrisi e vocalizzazioni del bambino sono connessi in sequenza a quelli della madre, al suo parlare </a:t>
            </a:r>
            <a:r>
              <a:rPr lang="it-IT" sz="2400" dirty="0" err="1" smtClean="0"/>
              <a:t>affettuoso↔ma</a:t>
            </a:r>
            <a:r>
              <a:rPr lang="it-IT" sz="2400" dirty="0" smtClean="0"/>
              <a:t> a loro volta elicitano la madre a enfatizzare nel momento in cui osserva i tentativi del figlio.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La co-regolazione riguarda tanto gli affetti positivi quanto quelli negativi</a:t>
            </a:r>
            <a:r>
              <a:rPr lang="it-IT" sz="2400" dirty="0"/>
              <a:t> </a:t>
            </a:r>
            <a:r>
              <a:rPr lang="it-IT" sz="2400" dirty="0" smtClean="0"/>
              <a:t>→adattamento reciproco è continuo.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/>
              <a:t>l processo di co-regolazione diadica crea </a:t>
            </a:r>
            <a:r>
              <a:rPr lang="it-IT" sz="2400" dirty="0">
                <a:solidFill>
                  <a:srgbClr val="FF0000"/>
                </a:solidFill>
              </a:rPr>
              <a:t>pattern di </a:t>
            </a:r>
            <a:r>
              <a:rPr lang="it-IT" sz="2400" dirty="0" smtClean="0">
                <a:solidFill>
                  <a:srgbClr val="FF0000"/>
                </a:solidFill>
              </a:rPr>
              <a:t>azione </a:t>
            </a:r>
            <a:r>
              <a:rPr lang="it-IT" sz="2400" dirty="0"/>
              <a:t>condivisa che regolano l'interazione e la vicinanza emotiva dei </a:t>
            </a:r>
            <a:r>
              <a:rPr lang="it-IT" sz="2400" dirty="0" smtClean="0"/>
              <a:t>partner.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Tendono a ricorrere, divenire stabili all’interno di ogni diade.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/>
              <a:t>tali </a:t>
            </a:r>
            <a:r>
              <a:rPr lang="it-IT" sz="2400" dirty="0" smtClean="0"/>
              <a:t>pattern definiti </a:t>
            </a:r>
            <a:r>
              <a:rPr lang="it-IT" sz="2400" dirty="0"/>
              <a:t>come </a:t>
            </a:r>
            <a:r>
              <a:rPr lang="it-IT" sz="2400" i="1" dirty="0" err="1" smtClean="0"/>
              <a:t>frames</a:t>
            </a:r>
            <a:r>
              <a:rPr lang="it-IT" sz="2400" i="1" dirty="0"/>
              <a:t>:</a:t>
            </a:r>
            <a:r>
              <a:rPr lang="it-IT" sz="2400" dirty="0" smtClean="0"/>
              <a:t> </a:t>
            </a:r>
            <a:r>
              <a:rPr lang="it-IT" sz="2400" b="1" dirty="0"/>
              <a:t>cornici di significato dell'esperienza intersoggettiva </a:t>
            </a:r>
            <a:endParaRPr lang="it-IT" sz="2400" b="1" dirty="0" smtClean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Es. </a:t>
            </a:r>
            <a:r>
              <a:rPr lang="it-IT" sz="2400" dirty="0"/>
              <a:t>l richiamo dell'attenzione del </a:t>
            </a:r>
            <a:r>
              <a:rPr lang="it-IT" sz="2400" dirty="0" smtClean="0"/>
              <a:t>neonato, </a:t>
            </a:r>
            <a:r>
              <a:rPr lang="it-IT" sz="2400" dirty="0"/>
              <a:t>il </a:t>
            </a:r>
            <a:r>
              <a:rPr lang="it-IT" sz="2400" dirty="0" smtClean="0"/>
              <a:t>conforto, </a:t>
            </a:r>
            <a:r>
              <a:rPr lang="it-IT" sz="2400" dirty="0"/>
              <a:t>le "</a:t>
            </a:r>
            <a:r>
              <a:rPr lang="it-IT" sz="2400" dirty="0" err="1"/>
              <a:t>protoconversazioni</a:t>
            </a:r>
            <a:r>
              <a:rPr lang="it-IT" sz="2400" dirty="0"/>
              <a:t>" faccia-a-faccia, il gioco del solletico, quello del "</a:t>
            </a:r>
            <a:r>
              <a:rPr lang="it-IT" sz="2400" dirty="0" err="1"/>
              <a:t>cucu</a:t>
            </a:r>
            <a:r>
              <a:rPr lang="it-IT" sz="2400" dirty="0"/>
              <a:t>̀"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i="1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dirty="0"/>
          </a:p>
        </p:txBody>
      </p:sp>
      <p:cxnSp>
        <p:nvCxnSpPr>
          <p:cNvPr id="4" name="Connettore 2 3"/>
          <p:cNvCxnSpPr/>
          <p:nvPr/>
        </p:nvCxnSpPr>
        <p:spPr>
          <a:xfrm flipH="1">
            <a:off x="6179127" y="3643745"/>
            <a:ext cx="13855" cy="81741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314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/>
              <a:t>Co regolazione e </a:t>
            </a:r>
            <a:r>
              <a:rPr lang="it-IT" sz="2400" dirty="0" err="1" smtClean="0"/>
              <a:t>Framing</a:t>
            </a:r>
            <a:r>
              <a:rPr lang="it-IT" sz="2400" dirty="0" smtClean="0"/>
              <a:t> sono complementari: il primo è aspetto creativo il secondo rappresenta un’esperienza prototipica.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/>
              <a:t>Una volta stabilizzato il frame, questo può essere elaborato. Es il gioco del cucù, se prima il bambino guardava la madre apparire e scomparire, ora assume un ruolo attivo.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err="1" smtClean="0"/>
              <a:t>F</a:t>
            </a:r>
            <a:r>
              <a:rPr lang="it-IT" sz="2400" dirty="0" smtClean="0"/>
              <a:t>. La qualità dell’esperienza intersoggettiva md-</a:t>
            </a:r>
            <a:r>
              <a:rPr lang="it-IT" sz="2400" dirty="0" err="1" smtClean="0"/>
              <a:t>fg</a:t>
            </a:r>
            <a:r>
              <a:rPr lang="it-IT" sz="2400" dirty="0" smtClean="0"/>
              <a:t> dipende da tipologia e flessibilità dei </a:t>
            </a:r>
            <a:r>
              <a:rPr lang="it-IT" sz="2400" dirty="0" err="1" smtClean="0"/>
              <a:t>frames</a:t>
            </a:r>
            <a:r>
              <a:rPr lang="it-IT" sz="2400" dirty="0" smtClean="0"/>
              <a:t> che regolano l’interazione.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dirty="0" smtClean="0"/>
          </a:p>
          <a:p>
            <a:pPr>
              <a:spcBef>
                <a:spcPts val="0"/>
              </a:spcBef>
              <a:buClrTx/>
              <a:defRPr/>
            </a:pPr>
            <a:r>
              <a:rPr lang="it-IT" sz="2400" dirty="0" smtClean="0"/>
              <a:t>Capacità dei </a:t>
            </a:r>
            <a:r>
              <a:rPr lang="it-IT" sz="2400" dirty="0" err="1" smtClean="0"/>
              <a:t>frames</a:t>
            </a:r>
            <a:r>
              <a:rPr lang="it-IT" sz="2400" dirty="0" smtClean="0"/>
              <a:t> di adattarsi a nuove situazioni, della diade md-</a:t>
            </a:r>
            <a:r>
              <a:rPr lang="it-IT" sz="2400" dirty="0" err="1" smtClean="0"/>
              <a:t>fg</a:t>
            </a:r>
            <a:r>
              <a:rPr lang="it-IT" sz="2400" dirty="0" smtClean="0"/>
              <a:t> di passare da un </a:t>
            </a:r>
            <a:r>
              <a:rPr lang="it-IT" sz="2400" dirty="0"/>
              <a:t>frame all’altro </a:t>
            </a:r>
            <a:r>
              <a:rPr lang="it-IT" sz="2400" dirty="0" smtClean="0"/>
              <a:t>→ stimolano processi di cambiamento </a:t>
            </a:r>
          </a:p>
          <a:p>
            <a:pPr marL="0" lv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>
              <a:spcBef>
                <a:spcPts val="0"/>
              </a:spcBef>
              <a:buClrTx/>
              <a:defRPr/>
            </a:pPr>
            <a:r>
              <a:rPr lang="it-IT" sz="2400" dirty="0"/>
              <a:t>L</a:t>
            </a:r>
            <a:r>
              <a:rPr lang="it-IT" sz="2400" dirty="0" smtClean="0"/>
              <a:t>a </a:t>
            </a:r>
            <a:r>
              <a:rPr lang="it-IT" sz="2400" dirty="0" err="1"/>
              <a:t>rigidita</a:t>
            </a:r>
            <a:r>
              <a:rPr lang="it-IT" sz="2400" dirty="0"/>
              <a:t>̀ </a:t>
            </a:r>
            <a:r>
              <a:rPr lang="it-IT" sz="2400" dirty="0" smtClean="0"/>
              <a:t>dei </a:t>
            </a:r>
            <a:r>
              <a:rPr lang="it-IT" sz="2400" dirty="0" err="1" smtClean="0"/>
              <a:t>frames</a:t>
            </a:r>
            <a:r>
              <a:rPr lang="it-IT" sz="2400" dirty="0" smtClean="0"/>
              <a:t> </a:t>
            </a:r>
            <a:r>
              <a:rPr lang="it-IT" sz="2400" dirty="0"/>
              <a:t>e la scarsa </a:t>
            </a:r>
            <a:r>
              <a:rPr lang="it-IT" sz="2400" dirty="0" smtClean="0"/>
              <a:t>capacità </a:t>
            </a:r>
            <a:r>
              <a:rPr lang="it-IT" sz="2400" dirty="0"/>
              <a:t>di variare </a:t>
            </a:r>
            <a:r>
              <a:rPr lang="it-IT" sz="2400" dirty="0" smtClean="0"/>
              <a:t>i </a:t>
            </a:r>
            <a:r>
              <a:rPr lang="it-IT" sz="2400" dirty="0" err="1" smtClean="0"/>
              <a:t>frames</a:t>
            </a:r>
            <a:r>
              <a:rPr lang="it-IT" sz="2400" dirty="0" smtClean="0"/>
              <a:t> </a:t>
            </a:r>
            <a:r>
              <a:rPr lang="it-IT" sz="2400" dirty="0"/>
              <a:t>di comunicazione o, </a:t>
            </a:r>
            <a:r>
              <a:rPr lang="it-IT" sz="2400" dirty="0" smtClean="0"/>
              <a:t>di sviluppare nuovi </a:t>
            </a:r>
            <a:r>
              <a:rPr lang="it-IT" sz="2400" dirty="0" err="1" smtClean="0"/>
              <a:t>frames</a:t>
            </a:r>
            <a:r>
              <a:rPr lang="it-IT" sz="2400" dirty="0"/>
              <a:t>, limitano le </a:t>
            </a:r>
            <a:r>
              <a:rPr lang="it-IT" sz="2400" dirty="0" err="1"/>
              <a:t>opportunita</a:t>
            </a:r>
            <a:r>
              <a:rPr lang="it-IT" sz="2400" dirty="0"/>
              <a:t>̀ di </a:t>
            </a:r>
            <a:r>
              <a:rPr lang="it-IT" sz="2400" dirty="0" smtClean="0"/>
              <a:t>crescita.  </a:t>
            </a:r>
            <a:endParaRPr lang="it-IT" sz="2400" dirty="0"/>
          </a:p>
          <a:p>
            <a:pPr marL="0" lv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59586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/>
              <a:t>la </a:t>
            </a:r>
            <a:r>
              <a:rPr lang="it-IT" sz="2400" dirty="0" err="1"/>
              <a:t>qualita</a:t>
            </a:r>
            <a:r>
              <a:rPr lang="it-IT" sz="2400" dirty="0"/>
              <a:t>̀ </a:t>
            </a:r>
            <a:r>
              <a:rPr lang="it-IT" sz="2400" dirty="0" smtClean="0"/>
              <a:t>dell'esperienza </a:t>
            </a:r>
            <a:r>
              <a:rPr lang="it-IT" sz="2400" dirty="0"/>
              <a:t>intersoggettiva </a:t>
            </a:r>
            <a:r>
              <a:rPr lang="it-IT" sz="2400" dirty="0" smtClean="0"/>
              <a:t>fondamentale </a:t>
            </a:r>
            <a:r>
              <a:rPr lang="it-IT" sz="2400" dirty="0"/>
              <a:t>non solo per lo sviluppo della relazione </a:t>
            </a:r>
            <a:r>
              <a:rPr lang="it-IT" sz="2400" dirty="0" smtClean="0"/>
              <a:t>madre-bambino, </a:t>
            </a:r>
            <a:r>
              <a:rPr lang="it-IT" sz="2400" dirty="0"/>
              <a:t>ma anche per lo sviluppo del senso di sé che emerge dalla relazione interpersonale. </a:t>
            </a:r>
            <a:endParaRPr lang="it-IT" sz="2400" dirty="0" smtClean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2 mesi comparsa del senso di Sé, un Sé relazionale, </a:t>
            </a:r>
            <a:r>
              <a:rPr lang="it-IT" sz="2400" dirty="0"/>
              <a:t>favorita </a:t>
            </a:r>
            <a:r>
              <a:rPr lang="it-IT" sz="2400" dirty="0" smtClean="0"/>
              <a:t>dal </a:t>
            </a:r>
            <a:r>
              <a:rPr lang="it-IT" sz="2400" dirty="0"/>
              <a:t>rispecchiamento delle </a:t>
            </a:r>
            <a:r>
              <a:rPr lang="it-IT" sz="2400" dirty="0" smtClean="0"/>
              <a:t>emozioni da </a:t>
            </a:r>
            <a:r>
              <a:rPr lang="it-IT" sz="2400" dirty="0"/>
              <a:t>parte della </a:t>
            </a:r>
            <a:r>
              <a:rPr lang="it-IT" sz="2400" dirty="0" smtClean="0"/>
              <a:t>madre.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Principale il rispecchiamento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/>
              <a:t>A 9 mesi, invece, l'esperienza di </a:t>
            </a:r>
            <a:r>
              <a:rPr lang="it-IT" sz="2400" dirty="0" err="1" smtClean="0"/>
              <a:t>intersoggettivita</a:t>
            </a:r>
            <a:r>
              <a:rPr lang="it-IT" sz="2400" dirty="0" smtClean="0"/>
              <a:t>̀ </a:t>
            </a:r>
            <a:r>
              <a:rPr lang="it-IT" sz="2400" dirty="0"/>
              <a:t>si caratterizza come senso di differenziazione dall'altro, indispensabile allo sviluppo del sé, e, al tempo stesso, come scoperta di somiglianza con l'altro e </a:t>
            </a:r>
            <a:r>
              <a:rPr lang="it-IT" sz="2400" dirty="0" err="1"/>
              <a:t>possibilita</a:t>
            </a:r>
            <a:r>
              <a:rPr lang="it-IT" sz="2400" dirty="0"/>
              <a:t>̀ di condividere esperienze </a:t>
            </a:r>
            <a:r>
              <a:rPr lang="it-IT" sz="2400" dirty="0" smtClean="0"/>
              <a:t>soggettive</a:t>
            </a:r>
            <a:r>
              <a:rPr lang="it-IT" sz="2400" dirty="0"/>
              <a:t>.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dirty="0"/>
          </a:p>
        </p:txBody>
      </p:sp>
      <p:cxnSp>
        <p:nvCxnSpPr>
          <p:cNvPr id="4" name="Connettore 2 3"/>
          <p:cNvCxnSpPr/>
          <p:nvPr/>
        </p:nvCxnSpPr>
        <p:spPr>
          <a:xfrm>
            <a:off x="609600" y="1801091"/>
            <a:ext cx="1330036" cy="5403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601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ClrTx/>
              <a:buNone/>
              <a:defRPr/>
            </a:pPr>
            <a:r>
              <a:rPr lang="it-IT" sz="2400" b="1" dirty="0"/>
              <a:t>Beatrice </a:t>
            </a:r>
            <a:r>
              <a:rPr lang="it-IT" sz="2400" b="1" dirty="0" err="1"/>
              <a:t>Beebe</a:t>
            </a:r>
            <a:r>
              <a:rPr lang="it-IT" sz="2400" b="1" dirty="0"/>
              <a:t> </a:t>
            </a:r>
            <a:endParaRPr lang="it-IT" sz="2400" dirty="0"/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/>
              <a:t>Studio delle forme implicite di intersoggettività nell’interazione faccia a faccia Md-bambino nei primi 6 mesi.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dirty="0"/>
          </a:p>
          <a:p>
            <a:pPr algn="just">
              <a:spcBef>
                <a:spcPts val="0"/>
              </a:spcBef>
              <a:buClrTx/>
              <a:buFont typeface="Wingdings" charset="2"/>
              <a:buChar char="Ø"/>
              <a:defRPr/>
            </a:pPr>
            <a:r>
              <a:rPr lang="it-IT" sz="2400" dirty="0" smtClean="0"/>
              <a:t>Per studiare origine diadica e dialogica della mente. </a:t>
            </a:r>
          </a:p>
          <a:p>
            <a:pPr algn="just">
              <a:spcBef>
                <a:spcPts val="0"/>
              </a:spcBef>
              <a:buClrTx/>
              <a:buFont typeface="Wingdings" charset="2"/>
              <a:buChar char="Ø"/>
              <a:defRPr/>
            </a:pPr>
            <a:endParaRPr lang="it-IT" sz="2400" dirty="0"/>
          </a:p>
          <a:p>
            <a:pPr marL="0" indent="0" algn="just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B. Postula molteplici forme di </a:t>
            </a:r>
            <a:r>
              <a:rPr lang="it-IT" sz="2400" dirty="0" err="1" smtClean="0"/>
              <a:t>intersoggettività→studio</a:t>
            </a:r>
            <a:r>
              <a:rPr lang="it-IT" sz="2400" dirty="0" smtClean="0"/>
              <a:t> delle forme implicite aiuta nella comprensione del processo terapeutico. </a:t>
            </a:r>
          </a:p>
          <a:p>
            <a:pPr marL="0" indent="0" algn="just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Si </a:t>
            </a:r>
            <a:r>
              <a:rPr lang="it-IT" sz="2400" dirty="0"/>
              <a:t>sviluppano attraverso la dimensione non verbale della </a:t>
            </a:r>
            <a:r>
              <a:rPr lang="it-IT" sz="2400" dirty="0" smtClean="0"/>
              <a:t>comunicazione </a:t>
            </a:r>
            <a:r>
              <a:rPr lang="it-IT" sz="2400" dirty="0"/>
              <a:t>a un livello di conoscenza procedurale-affettiva, al di </a:t>
            </a:r>
            <a:r>
              <a:rPr lang="it-IT" sz="2400" dirty="0" smtClean="0"/>
              <a:t>fuori </a:t>
            </a:r>
            <a:r>
              <a:rPr lang="it-IT" sz="2400" dirty="0"/>
              <a:t>del livello di consapevolezza </a:t>
            </a:r>
          </a:p>
          <a:p>
            <a:pPr marL="0" indent="0" algn="just">
              <a:spcBef>
                <a:spcPts val="0"/>
              </a:spcBef>
              <a:buClrTx/>
              <a:buNone/>
              <a:defRPr/>
            </a:pPr>
            <a:endParaRPr lang="it-IT" sz="2400" dirty="0" smtClean="0"/>
          </a:p>
          <a:p>
            <a:pPr marL="0" indent="0" algn="just">
              <a:spcBef>
                <a:spcPts val="0"/>
              </a:spcBef>
              <a:buClrTx/>
              <a:buNone/>
              <a:defRPr/>
            </a:pPr>
            <a:r>
              <a:rPr lang="it-IT" sz="2400" dirty="0"/>
              <a:t>l'</a:t>
            </a:r>
            <a:r>
              <a:rPr lang="it-IT" sz="2400" dirty="0" err="1"/>
              <a:t>intersoggettivita</a:t>
            </a:r>
            <a:r>
              <a:rPr lang="it-IT" sz="2400" dirty="0"/>
              <a:t>̀ è concettualizzata </a:t>
            </a:r>
            <a:r>
              <a:rPr lang="it-IT" sz="2400" dirty="0" smtClean="0"/>
              <a:t>da </a:t>
            </a:r>
            <a:r>
              <a:rPr lang="it-IT" sz="2400" dirty="0" err="1" smtClean="0"/>
              <a:t>Beebe</a:t>
            </a:r>
            <a:r>
              <a:rPr lang="it-IT" sz="2400" dirty="0" smtClean="0"/>
              <a:t> come </a:t>
            </a:r>
            <a:r>
              <a:rPr lang="it-IT" sz="2400" dirty="0"/>
              <a:t>processo dinamico che emerge </a:t>
            </a:r>
            <a:r>
              <a:rPr lang="it-IT" sz="2400" dirty="0" smtClean="0"/>
              <a:t>dall'integrazione </a:t>
            </a:r>
            <a:r>
              <a:rPr lang="it-IT" sz="2400" dirty="0"/>
              <a:t>tra regolazione interattiva e autoregolazione durante </a:t>
            </a:r>
            <a:r>
              <a:rPr lang="it-IT" sz="2400" dirty="0" smtClean="0"/>
              <a:t>l'interazione. </a:t>
            </a:r>
          </a:p>
          <a:p>
            <a:pPr marL="0" indent="0" algn="just">
              <a:spcBef>
                <a:spcPts val="0"/>
              </a:spcBef>
              <a:buClrTx/>
              <a:buNone/>
              <a:defRPr/>
            </a:pPr>
            <a:endParaRPr lang="it-IT" sz="2400" dirty="0" smtClean="0"/>
          </a:p>
          <a:p>
            <a:pPr algn="just">
              <a:spcBef>
                <a:spcPts val="0"/>
              </a:spcBef>
              <a:buClrTx/>
              <a:defRPr/>
            </a:pPr>
            <a:r>
              <a:rPr lang="it-IT" sz="2400" dirty="0" smtClean="0"/>
              <a:t>l'autoregolazione </a:t>
            </a:r>
            <a:r>
              <a:rPr lang="it-IT" sz="2400" dirty="0"/>
              <a:t>diviene parte integrante dell'esperienza di </a:t>
            </a:r>
            <a:r>
              <a:rPr lang="it-IT" sz="2400" dirty="0" smtClean="0"/>
              <a:t>incontro </a:t>
            </a:r>
            <a:r>
              <a:rPr lang="it-IT" sz="2400" dirty="0"/>
              <a:t>con l'altro </a:t>
            </a:r>
            <a:endParaRPr lang="it-IT" sz="2400" dirty="0" smtClean="0"/>
          </a:p>
          <a:p>
            <a:pPr marL="0" indent="0" algn="just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Processo di mutua regolazione non è prescindibile da un processo di autoregolazione dei propri stati interni da parte di tutti e due i partner </a:t>
            </a:r>
            <a:endParaRPr lang="it-IT" sz="2400" dirty="0"/>
          </a:p>
          <a:p>
            <a:pPr marL="0" indent="0" algn="just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 </a:t>
            </a:r>
            <a:endParaRPr lang="it-IT" sz="2400" dirty="0"/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dirty="0"/>
          </a:p>
        </p:txBody>
      </p:sp>
      <p:cxnSp>
        <p:nvCxnSpPr>
          <p:cNvPr id="4" name="Connettore 2 3"/>
          <p:cNvCxnSpPr/>
          <p:nvPr/>
        </p:nvCxnSpPr>
        <p:spPr>
          <a:xfrm>
            <a:off x="2812473" y="886691"/>
            <a:ext cx="0" cy="706582"/>
          </a:xfrm>
          <a:prstGeom prst="straightConnector1">
            <a:avLst/>
          </a:prstGeom>
          <a:ln w="28575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>
            <a:stCxn id="7" idx="3"/>
          </p:cNvCxnSpPr>
          <p:nvPr/>
        </p:nvCxnSpPr>
        <p:spPr>
          <a:xfrm flipH="1">
            <a:off x="7065818" y="2647840"/>
            <a:ext cx="1636757" cy="317033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e 6"/>
          <p:cNvSpPr/>
          <p:nvPr/>
        </p:nvSpPr>
        <p:spPr>
          <a:xfrm>
            <a:off x="8382001" y="2092037"/>
            <a:ext cx="2189018" cy="65116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7126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/>
              <a:t>Tra md e bambino, le relazioni neonatali mettono in evidenza un reciproco adattamento.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 smtClean="0"/>
          </a:p>
          <a:p>
            <a:pPr>
              <a:spcBef>
                <a:spcPts val="0"/>
              </a:spcBef>
              <a:buClrTx/>
              <a:defRPr/>
            </a:pPr>
            <a:r>
              <a:rPr lang="it-IT" sz="2400" dirty="0" smtClean="0"/>
              <a:t>Il </a:t>
            </a:r>
            <a:r>
              <a:rPr lang="it-IT" sz="2400" dirty="0"/>
              <a:t>modello teorico che </a:t>
            </a:r>
            <a:r>
              <a:rPr lang="it-IT" sz="2400" dirty="0" err="1"/>
              <a:t>Beebe</a:t>
            </a:r>
            <a:r>
              <a:rPr lang="it-IT" sz="2400" dirty="0"/>
              <a:t> pone a fondamento della sua </a:t>
            </a:r>
            <a:r>
              <a:rPr lang="it-IT" sz="2400" dirty="0" smtClean="0"/>
              <a:t>concettualizzazione </a:t>
            </a:r>
            <a:r>
              <a:rPr lang="it-IT" sz="2400" dirty="0"/>
              <a:t>è il modello sistemico sviluppato da </a:t>
            </a:r>
            <a:r>
              <a:rPr lang="it-IT" sz="2400" dirty="0" err="1"/>
              <a:t>Sander</a:t>
            </a:r>
            <a:r>
              <a:rPr lang="it-IT" sz="2400" dirty="0"/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dirty="0" smtClean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impossibilità </a:t>
            </a:r>
            <a:r>
              <a:rPr lang="it-IT" sz="2400" dirty="0"/>
              <a:t>di </a:t>
            </a:r>
            <a:r>
              <a:rPr lang="it-IT" sz="2400" dirty="0" smtClean="0"/>
              <a:t>separare </a:t>
            </a:r>
            <a:r>
              <a:rPr lang="it-IT" sz="2400" dirty="0"/>
              <a:t>i processi interni agli individui (quali, per esempio, i processi di autoregolazione e auto-organizzazione) e i processi </a:t>
            </a:r>
            <a:r>
              <a:rPr lang="it-IT" sz="2400" dirty="0" smtClean="0"/>
              <a:t>interattivi.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S. Evidenza la co-costruzione →come forma di negoziazione, adattamento reciproco. 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000" i="1" dirty="0"/>
              <a:t>Dalla cellula in su, gli organismi viventi hanno sistemi attivi di </a:t>
            </a:r>
            <a:r>
              <a:rPr lang="it-IT" sz="2000" i="1" dirty="0" smtClean="0"/>
              <a:t>autoregolazione </a:t>
            </a:r>
            <a:r>
              <a:rPr lang="it-IT" sz="2000" i="1" dirty="0"/>
              <a:t>e, nel contempo, sono in continuo scambio intimo con </a:t>
            </a:r>
            <a:r>
              <a:rPr lang="it-IT" sz="2000" i="1" dirty="0" smtClean="0"/>
              <a:t>fattori </a:t>
            </a:r>
            <a:r>
              <a:rPr lang="it-IT" sz="2000" i="1" dirty="0"/>
              <a:t>di supporto essenziali derivanti dal contesto. In questa concezione è implicita una </a:t>
            </a:r>
            <a:r>
              <a:rPr lang="it-IT" sz="2000" i="1" dirty="0" err="1"/>
              <a:t>polarita</a:t>
            </a:r>
            <a:r>
              <a:rPr lang="it-IT" sz="2000" i="1" dirty="0"/>
              <a:t>̀: non si </a:t>
            </a:r>
            <a:r>
              <a:rPr lang="it-IT" sz="2000" i="1" dirty="0" err="1"/>
              <a:t>puo</a:t>
            </a:r>
            <a:r>
              <a:rPr lang="it-IT" sz="2000" i="1" dirty="0"/>
              <a:t>̀ porre attenzione a un elemento a </a:t>
            </a:r>
            <a:r>
              <a:rPr lang="it-IT" sz="2000" i="1" dirty="0" smtClean="0"/>
              <a:t>scapito </a:t>
            </a:r>
            <a:r>
              <a:rPr lang="it-IT" sz="2000" i="1" dirty="0"/>
              <a:t>dell'altro. </a:t>
            </a:r>
            <a:r>
              <a:rPr lang="it-IT" sz="2000" i="1" dirty="0" smtClean="0"/>
              <a:t>(</a:t>
            </a:r>
            <a:r>
              <a:rPr lang="it-IT" sz="2000" i="1" dirty="0" err="1" smtClean="0"/>
              <a:t>Sander</a:t>
            </a:r>
            <a:r>
              <a:rPr lang="it-IT" sz="2000" i="1" dirty="0" smtClean="0"/>
              <a:t> 1975)</a:t>
            </a:r>
            <a:endParaRPr lang="it-IT" sz="2000" dirty="0" smtClean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000" i="1" dirty="0" smtClean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Lo sviluppo nel primo anno del bambino accresce le sue capacità di autoregolazione</a:t>
            </a:r>
            <a:r>
              <a:rPr lang="it-IT" sz="2400" dirty="0"/>
              <a:t>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				↓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accrescono </a:t>
            </a:r>
            <a:r>
              <a:rPr lang="it-IT" sz="2400" dirty="0"/>
              <a:t>la consapevolezza della sua esperienza </a:t>
            </a:r>
            <a:r>
              <a:rPr lang="it-IT" sz="2400" dirty="0" smtClean="0"/>
              <a:t>interiore </a:t>
            </a: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/>
              <a:t>nuovi comportamenti e nuove capacità di autoregolazione del lattante provoca altrettante perturbazioni nelle strategie di </a:t>
            </a:r>
            <a:r>
              <a:rPr lang="it-IT" sz="2400" dirty="0" smtClean="0"/>
              <a:t>autoregolazione </a:t>
            </a:r>
            <a:r>
              <a:rPr lang="it-IT" sz="2400" dirty="0"/>
              <a:t>e regolazione del processo interattivo messe in atto dalla </a:t>
            </a:r>
            <a:r>
              <a:rPr lang="it-IT" sz="2400" dirty="0" smtClean="0"/>
              <a:t>madre </a:t>
            </a: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i="1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</p:txBody>
      </p:sp>
      <p:cxnSp>
        <p:nvCxnSpPr>
          <p:cNvPr id="4" name="Connettore 2 3"/>
          <p:cNvCxnSpPr/>
          <p:nvPr/>
        </p:nvCxnSpPr>
        <p:spPr>
          <a:xfrm flipH="1">
            <a:off x="2673927" y="1316182"/>
            <a:ext cx="886691" cy="512618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>
            <a:off x="8963891" y="4475018"/>
            <a:ext cx="0" cy="942109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427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/>
              <a:t>Necessario un adattamento continuo per mantenere nuovi livelli di connessione tra la md e il bambino.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/>
              <a:t>Quindi: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Le variazioni nelle esperienze di autoregolazione di ciascun partner influenzano interazione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Ma il processo di autoregolazione del neonato può costituirsi in un senso di Sé agente solo nel momento in cui l’interazione lo permette.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Autoregolazione dei propri stati interni diventa un processo interattivo.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err="1" smtClean="0"/>
              <a:t>Sander</a:t>
            </a:r>
            <a:r>
              <a:rPr lang="it-IT" sz="2400" dirty="0" smtClean="0"/>
              <a:t> parla di uno “spazio aperto”, uno spazio lungo in cui il bambino agisce secondo le motivazioni endogene, ma restando in contatto con la madre.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>
              <a:spcBef>
                <a:spcPts val="0"/>
              </a:spcBef>
              <a:buClrTx/>
              <a:defRPr/>
            </a:pPr>
            <a:r>
              <a:rPr lang="it-IT" sz="2400" dirty="0"/>
              <a:t>I</a:t>
            </a:r>
            <a:r>
              <a:rPr lang="it-IT" sz="2400" dirty="0" smtClean="0"/>
              <a:t> </a:t>
            </a:r>
            <a:r>
              <a:rPr lang="it-IT" sz="2400" dirty="0"/>
              <a:t>segmenti di "spazio aperto" sono </a:t>
            </a:r>
            <a:r>
              <a:rPr lang="it-IT" sz="2400" dirty="0" smtClean="0"/>
              <a:t>individuabili </a:t>
            </a:r>
            <a:r>
              <a:rPr lang="it-IT" sz="2400" dirty="0"/>
              <a:t>nei periodi di veglia del lattante </a:t>
            </a:r>
            <a:r>
              <a:rPr lang="it-IT" sz="2400" dirty="0" err="1"/>
              <a:t>gia</a:t>
            </a:r>
            <a:r>
              <a:rPr lang="it-IT" sz="2400" dirty="0"/>
              <a:t>̀ verso la fine del primo mese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 smtClean="0"/>
          </a:p>
        </p:txBody>
      </p:sp>
      <p:sp>
        <p:nvSpPr>
          <p:cNvPr id="5" name="Freccia bidirezionale verticale 4"/>
          <p:cNvSpPr/>
          <p:nvPr/>
        </p:nvSpPr>
        <p:spPr>
          <a:xfrm>
            <a:off x="5721927" y="1842656"/>
            <a:ext cx="637309" cy="471054"/>
          </a:xfrm>
          <a:prstGeom prst="upDownArrow">
            <a:avLst>
              <a:gd name="adj1" fmla="val 43589"/>
              <a:gd name="adj2" fmla="val 23171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8213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/>
              <a:t>Es. quando il bambino viene lasciato dentro al passeggino mentre la madre è occupata ma vicino a lui. Bambino fa esperienza dell’ “essere soli in presenza di altri” (</a:t>
            </a:r>
            <a:r>
              <a:rPr lang="it-IT" sz="2400" dirty="0" err="1"/>
              <a:t>Winnicott</a:t>
            </a:r>
            <a:r>
              <a:rPr lang="it-IT" sz="2400" dirty="0"/>
              <a:t>)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/>
              <a:t>				↓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/>
              <a:t>dedicarsi ad afferrarsi le dita, osservare la madre, o esplorare gli stimoli che gli sono vicini,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dirty="0" smtClean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/>
              <a:t>Questo concetto rappresenta quindi un'integrazione tra la tendenza all'</a:t>
            </a:r>
            <a:r>
              <a:rPr lang="it-IT" sz="2400" dirty="0" err="1"/>
              <a:t>intersoggettivita</a:t>
            </a:r>
            <a:r>
              <a:rPr lang="it-IT" sz="2400" dirty="0"/>
              <a:t>̀ e la tendenza alla differenziazione (</a:t>
            </a:r>
            <a:r>
              <a:rPr lang="it-IT" sz="2400" dirty="0" smtClean="0"/>
              <a:t>all'auto-organizzazione</a:t>
            </a:r>
            <a:r>
              <a:rPr lang="it-IT" sz="2400" dirty="0"/>
              <a:t>) che alimentano il sistema formato dal </a:t>
            </a:r>
            <a:r>
              <a:rPr lang="it-IT" sz="2400" dirty="0" smtClean="0"/>
              <a:t>neonato </a:t>
            </a:r>
            <a:r>
              <a:rPr lang="it-IT" sz="2400" dirty="0"/>
              <a:t>e dal suo </a:t>
            </a:r>
            <a:r>
              <a:rPr lang="it-IT" sz="2400" dirty="0" err="1" smtClean="0"/>
              <a:t>caregiver</a:t>
            </a:r>
            <a:r>
              <a:rPr lang="it-IT" sz="2400" dirty="0" smtClean="0"/>
              <a:t>.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it-IT" sz="2400" dirty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Organizzazione del bambino e dell’adulto non sono proprietà individuali</a:t>
            </a:r>
            <a:r>
              <a:rPr lang="it-IT" sz="2400" dirty="0"/>
              <a:t> </a:t>
            </a:r>
            <a:r>
              <a:rPr lang="it-IT" sz="2400" dirty="0" smtClean="0"/>
              <a:t>→sono parti di un sistema che si strutturano reciprocamente. </a:t>
            </a:r>
            <a:endParaRPr lang="it-IT" sz="24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dirty="0" smtClean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it-IT" sz="2400" dirty="0" smtClean="0"/>
              <a:t>Nel modello di </a:t>
            </a:r>
            <a:r>
              <a:rPr lang="it-IT" sz="2400" dirty="0" err="1" smtClean="0"/>
              <a:t>Beebe</a:t>
            </a:r>
            <a:r>
              <a:rPr lang="it-IT" sz="2400" dirty="0" smtClean="0"/>
              <a:t> Md-</a:t>
            </a:r>
            <a:r>
              <a:rPr lang="it-IT" sz="2400" dirty="0" err="1" smtClean="0"/>
              <a:t>bmbino</a:t>
            </a:r>
            <a:r>
              <a:rPr lang="it-IT" sz="2400" dirty="0" smtClean="0"/>
              <a:t> sono un sistema diadico nel </a:t>
            </a:r>
            <a:r>
              <a:rPr lang="it-IT" sz="2400" dirty="0"/>
              <a:t>quale i processi di autoregolazione e </a:t>
            </a:r>
            <a:r>
              <a:rPr lang="it-IT" sz="2400" dirty="0" smtClean="0"/>
              <a:t>regolazione interattiva influenzano reciprocamente. (co-costruzione dei processi interni e relazionali). </a:t>
            </a:r>
            <a:endParaRPr lang="it-IT" sz="24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/>
              <a:t>	</a:t>
            </a:r>
            <a:r>
              <a:rPr lang="it-IT" sz="2400" dirty="0" smtClean="0"/>
              <a:t>					autoregolazione		interazione</a:t>
            </a:r>
            <a:endParaRPr lang="it-IT" sz="2400" dirty="0"/>
          </a:p>
        </p:txBody>
      </p:sp>
      <p:sp>
        <p:nvSpPr>
          <p:cNvPr id="2" name="Freccia circolare a destra 1"/>
          <p:cNvSpPr/>
          <p:nvPr/>
        </p:nvSpPr>
        <p:spPr>
          <a:xfrm rot="5400000">
            <a:off x="7779325" y="3622969"/>
            <a:ext cx="568040" cy="3934690"/>
          </a:xfrm>
          <a:prstGeom prst="curved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" name="Freccia circolare a destra 3"/>
          <p:cNvSpPr/>
          <p:nvPr/>
        </p:nvSpPr>
        <p:spPr>
          <a:xfrm rot="16200000">
            <a:off x="7917873" y="4620490"/>
            <a:ext cx="554186" cy="3920834"/>
          </a:xfrm>
          <a:prstGeom prst="curved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497418"/>
      </p:ext>
    </p:extLst>
  </p:cSld>
  <p:clrMapOvr>
    <a:masterClrMapping/>
  </p:clrMapOvr>
</p:sld>
</file>

<file path=ppt/theme/theme1.xml><?xml version="1.0" encoding="utf-8"?>
<a:theme xmlns:a="http://schemas.openxmlformats.org/drawingml/2006/main" name="Compatto">
  <a:themeElements>
    <a:clrScheme name="Compatto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mpatt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mpatto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1179</TotalTime>
  <Words>2040</Words>
  <Application>Microsoft Macintosh PowerPoint</Application>
  <PresentationFormat>Widescreen</PresentationFormat>
  <Paragraphs>242</Paragraphs>
  <Slides>21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6" baseType="lpstr">
      <vt:lpstr>Arial</vt:lpstr>
      <vt:lpstr>Calibri</vt:lpstr>
      <vt:lpstr>Gill Sans MT</vt:lpstr>
      <vt:lpstr>Wingdings</vt:lpstr>
      <vt:lpstr>Compatto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Daniel Stern 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Utente di Microsoft Office</cp:lastModifiedBy>
  <cp:revision>69</cp:revision>
  <dcterms:created xsi:type="dcterms:W3CDTF">2017-12-19T14:18:20Z</dcterms:created>
  <dcterms:modified xsi:type="dcterms:W3CDTF">2017-12-22T10:41:24Z</dcterms:modified>
</cp:coreProperties>
</file>